
<file path=[Content_Types].xml><?xml version="1.0" encoding="utf-8"?>
<Types xmlns="http://schemas.openxmlformats.org/package/2006/content-types">
  <Override PartName="/_rels/.rels" ContentType="application/vnd.openxmlformats-package.relationships+xml"/>
  <Override PartName="/ppt/notesSlides/_rels/notesSlide22.xml.rels" ContentType="application/vnd.openxmlformats-package.relationships+xml"/>
  <Override PartName="/ppt/notesSlides/_rels/notesSlide21.xml.rels" ContentType="application/vnd.openxmlformats-package.relationships+xml"/>
  <Override PartName="/ppt/notesSlides/_rels/notesSlide16.xml.rels" ContentType="application/vnd.openxmlformats-package.relationships+xml"/>
  <Override PartName="/ppt/notesSlides/_rels/notesSlide15.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20.xml.rels" ContentType="application/vnd.openxmlformats-package.relationships+xml"/>
  <Override PartName="/ppt/notesSlides/_rels/notesSlide19.xml.rels" ContentType="application/vnd.openxmlformats-package.relationships+xml"/>
  <Override PartName="/ppt/notesSlides/_rels/notesSlide12.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7.xml.rels" ContentType="application/vnd.openxmlformats-package.relationships+xml"/>
  <Override PartName="/ppt/notesSlides/_rels/notesSlide10.xml.rels" ContentType="application/vnd.openxmlformats-package.relationships+xml"/>
  <Override PartName="/ppt/notesSlides/_rels/notesSlide18.xml.rels" ContentType="application/vnd.openxmlformats-package.relationships+xml"/>
  <Override PartName="/ppt/notesSlides/_rels/notesSlide11.xml.rels" ContentType="application/vnd.openxmlformats-package.relationships+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notesSlides/notesSlide20.xml" ContentType="application/vnd.openxmlformats-officedocument.presentationml.notesSlide+xml"/>
  <Override PartName="/ppt/notesSlides/notesSlide4.xml" ContentType="application/vnd.openxmlformats-officedocument.presentationml.notesSlide+xml"/>
  <Override PartName="/ppt/notesSlides/notesSlide11.xml" ContentType="application/vnd.openxmlformats-officedocument.presentationml.notesSlide+xml"/>
  <Override PartName="/ppt/notesSlides/notesSlide21.xml" ContentType="application/vnd.openxmlformats-officedocument.presentationml.notesSlide+xml"/>
  <Override PartName="/ppt/notesSlides/notesSlide5.xml" ContentType="application/vnd.openxmlformats-officedocument.presentationml.notesSlide+xml"/>
  <Override PartName="/ppt/notesSlides/notesSlide2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slides/_rels/slide21.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slide22.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_rels/presentation.xml.rels" ContentType="application/vnd.openxmlformats-package.relationships+xml"/>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1.jpeg" ContentType="image/jpeg"/>
  <Override PartName="/ppt/media/image6.png" ContentType="image/png"/>
  <Override PartName="/ppt/media/image21.png" ContentType="image/png"/>
  <Override PartName="/ppt/media/image2.jpeg" ContentType="image/jpeg"/>
  <Override PartName="/ppt/media/image16.png" ContentType="image/png"/>
  <Override PartName="/ppt/media/image3.jpeg" ContentType="image/jpeg"/>
  <Override PartName="/ppt/media/image4.png" ContentType="image/png"/>
  <Override PartName="/ppt/media/image5.png" ContentType="image/png"/>
  <Override PartName="/ppt/media/image7.png" ContentType="image/png"/>
  <Override PartName="/ppt/media/image8.png" ContentType="image/png"/>
  <Override PartName="/ppt/media/image10.png" ContentType="image/png"/>
  <Override PartName="/ppt/media/image9.png" ContentType="image/png"/>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sldImg"/>
          </p:nvPr>
        </p:nvSpPr>
        <p:spPr>
          <a:xfrm>
            <a:off x="533520" y="764280"/>
            <a:ext cx="6704640" cy="37713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115"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16" name="PlaceHolder 3"/>
          <p:cNvSpPr>
            <a:spLocks noGrp="1"/>
          </p:cNvSpPr>
          <p:nvPr>
            <p:ph type="hdr"/>
          </p:nvPr>
        </p:nvSpPr>
        <p:spPr>
          <a:xfrm>
            <a:off x="0" y="0"/>
            <a:ext cx="3372840" cy="50256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117" name="PlaceHolder 4"/>
          <p:cNvSpPr>
            <a:spLocks noGrp="1"/>
          </p:cNvSpPr>
          <p:nvPr>
            <p:ph type="dt"/>
          </p:nvPr>
        </p:nvSpPr>
        <p:spPr>
          <a:xfrm>
            <a:off x="4399200" y="0"/>
            <a:ext cx="3372840" cy="50256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118" name="PlaceHolder 5"/>
          <p:cNvSpPr>
            <a:spLocks noGrp="1"/>
          </p:cNvSpPr>
          <p:nvPr>
            <p:ph type="ftr"/>
          </p:nvPr>
        </p:nvSpPr>
        <p:spPr>
          <a:xfrm>
            <a:off x="0" y="9555480"/>
            <a:ext cx="3372840" cy="50256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119" name="PlaceHolder 6"/>
          <p:cNvSpPr>
            <a:spLocks noGrp="1"/>
          </p:cNvSpPr>
          <p:nvPr>
            <p:ph type="sldNum"/>
          </p:nvPr>
        </p:nvSpPr>
        <p:spPr>
          <a:xfrm>
            <a:off x="4399200" y="9555480"/>
            <a:ext cx="3372840" cy="502560"/>
          </a:xfrm>
          <a:prstGeom prst="rect">
            <a:avLst/>
          </a:prstGeom>
        </p:spPr>
        <p:txBody>
          <a:bodyPr lIns="0" rIns="0" tIns="0" bIns="0" anchor="b"/>
          <a:p>
            <a:pPr algn="r"/>
            <a:fld id="{75D9EE2F-DBB7-41AF-880B-E0602730AAED}"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1143000" y="685800"/>
            <a:ext cx="4571280" cy="3428280"/>
          </a:xfrm>
          <a:prstGeom prst="rect">
            <a:avLst/>
          </a:prstGeom>
        </p:spPr>
      </p:sp>
      <p:sp>
        <p:nvSpPr>
          <p:cNvPr id="236"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37"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sldImg"/>
          </p:nvPr>
        </p:nvSpPr>
        <p:spPr>
          <a:xfrm>
            <a:off x="1143000" y="685800"/>
            <a:ext cx="4571280" cy="3428280"/>
          </a:xfrm>
          <a:prstGeom prst="rect">
            <a:avLst/>
          </a:prstGeom>
        </p:spPr>
      </p:sp>
      <p:sp>
        <p:nvSpPr>
          <p:cNvPr id="239"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40"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sldImg"/>
          </p:nvPr>
        </p:nvSpPr>
        <p:spPr>
          <a:xfrm>
            <a:off x="1143000" y="685800"/>
            <a:ext cx="4571280" cy="3428280"/>
          </a:xfrm>
          <a:prstGeom prst="rect">
            <a:avLst/>
          </a:prstGeom>
        </p:spPr>
      </p:sp>
      <p:sp>
        <p:nvSpPr>
          <p:cNvPr id="242"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43"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Img"/>
          </p:nvPr>
        </p:nvSpPr>
        <p:spPr>
          <a:xfrm>
            <a:off x="1143000" y="685800"/>
            <a:ext cx="4571280" cy="3428280"/>
          </a:xfrm>
          <a:prstGeom prst="rect">
            <a:avLst/>
          </a:prstGeom>
        </p:spPr>
      </p:sp>
      <p:sp>
        <p:nvSpPr>
          <p:cNvPr id="245"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46"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Img"/>
          </p:nvPr>
        </p:nvSpPr>
        <p:spPr>
          <a:xfrm>
            <a:off x="1143000" y="685800"/>
            <a:ext cx="4571280" cy="3428280"/>
          </a:xfrm>
          <a:prstGeom prst="rect">
            <a:avLst/>
          </a:prstGeom>
        </p:spPr>
      </p:sp>
      <p:sp>
        <p:nvSpPr>
          <p:cNvPr id="248"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49"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Img"/>
          </p:nvPr>
        </p:nvSpPr>
        <p:spPr>
          <a:xfrm>
            <a:off x="1143000" y="685800"/>
            <a:ext cx="4571280" cy="3428280"/>
          </a:xfrm>
          <a:prstGeom prst="rect">
            <a:avLst/>
          </a:prstGeom>
        </p:spPr>
      </p:sp>
      <p:sp>
        <p:nvSpPr>
          <p:cNvPr id="251"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52"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sldImg"/>
          </p:nvPr>
        </p:nvSpPr>
        <p:spPr>
          <a:xfrm>
            <a:off x="1143000" y="685800"/>
            <a:ext cx="4571280" cy="3428280"/>
          </a:xfrm>
          <a:prstGeom prst="rect">
            <a:avLst/>
          </a:prstGeom>
        </p:spPr>
      </p:sp>
      <p:sp>
        <p:nvSpPr>
          <p:cNvPr id="254"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55"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1143000" y="685800"/>
            <a:ext cx="4571280" cy="3428280"/>
          </a:xfrm>
          <a:prstGeom prst="rect">
            <a:avLst/>
          </a:prstGeom>
        </p:spPr>
      </p:sp>
      <p:sp>
        <p:nvSpPr>
          <p:cNvPr id="257"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58"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sldImg"/>
          </p:nvPr>
        </p:nvSpPr>
        <p:spPr>
          <a:xfrm>
            <a:off x="1143000" y="685800"/>
            <a:ext cx="4571280" cy="3428280"/>
          </a:xfrm>
          <a:prstGeom prst="rect">
            <a:avLst/>
          </a:prstGeom>
        </p:spPr>
      </p:sp>
      <p:sp>
        <p:nvSpPr>
          <p:cNvPr id="260"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61"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PlaceHolder 1"/>
          <p:cNvSpPr>
            <a:spLocks noGrp="1"/>
          </p:cNvSpPr>
          <p:nvPr>
            <p:ph type="sldImg"/>
          </p:nvPr>
        </p:nvSpPr>
        <p:spPr>
          <a:xfrm>
            <a:off x="1143000" y="685800"/>
            <a:ext cx="4571280" cy="3428280"/>
          </a:xfrm>
          <a:prstGeom prst="rect">
            <a:avLst/>
          </a:prstGeom>
        </p:spPr>
      </p:sp>
      <p:sp>
        <p:nvSpPr>
          <p:cNvPr id="263"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64"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1143000" y="685800"/>
            <a:ext cx="4571280" cy="3428280"/>
          </a:xfrm>
          <a:prstGeom prst="rect">
            <a:avLst/>
          </a:prstGeom>
        </p:spPr>
      </p:sp>
      <p:sp>
        <p:nvSpPr>
          <p:cNvPr id="212"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13"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PlaceHolder 1"/>
          <p:cNvSpPr>
            <a:spLocks noGrp="1"/>
          </p:cNvSpPr>
          <p:nvPr>
            <p:ph type="sldImg"/>
          </p:nvPr>
        </p:nvSpPr>
        <p:spPr>
          <a:xfrm>
            <a:off x="1143000" y="685800"/>
            <a:ext cx="4571280" cy="3428280"/>
          </a:xfrm>
          <a:prstGeom prst="rect">
            <a:avLst/>
          </a:prstGeom>
        </p:spPr>
      </p:sp>
      <p:sp>
        <p:nvSpPr>
          <p:cNvPr id="266"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67"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PlaceHolder 1"/>
          <p:cNvSpPr>
            <a:spLocks noGrp="1"/>
          </p:cNvSpPr>
          <p:nvPr>
            <p:ph type="sldImg"/>
          </p:nvPr>
        </p:nvSpPr>
        <p:spPr>
          <a:xfrm>
            <a:off x="1143000" y="685800"/>
            <a:ext cx="4571280" cy="3428280"/>
          </a:xfrm>
          <a:prstGeom prst="rect">
            <a:avLst/>
          </a:prstGeom>
        </p:spPr>
      </p:sp>
      <p:sp>
        <p:nvSpPr>
          <p:cNvPr id="269"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70"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type="sldImg"/>
          </p:nvPr>
        </p:nvSpPr>
        <p:spPr>
          <a:xfrm>
            <a:off x="1143000" y="685800"/>
            <a:ext cx="4571280" cy="3428280"/>
          </a:xfrm>
          <a:prstGeom prst="rect">
            <a:avLst/>
          </a:prstGeom>
        </p:spPr>
      </p:sp>
      <p:sp>
        <p:nvSpPr>
          <p:cNvPr id="272"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73"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1143000" y="685800"/>
            <a:ext cx="4571280" cy="3428280"/>
          </a:xfrm>
          <a:prstGeom prst="rect">
            <a:avLst/>
          </a:prstGeom>
        </p:spPr>
      </p:sp>
      <p:sp>
        <p:nvSpPr>
          <p:cNvPr id="215"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16"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1143000" y="685800"/>
            <a:ext cx="4571280" cy="3428280"/>
          </a:xfrm>
          <a:prstGeom prst="rect">
            <a:avLst/>
          </a:prstGeom>
        </p:spPr>
      </p:sp>
      <p:sp>
        <p:nvSpPr>
          <p:cNvPr id="218"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19"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Img"/>
          </p:nvPr>
        </p:nvSpPr>
        <p:spPr>
          <a:xfrm>
            <a:off x="1143000" y="685800"/>
            <a:ext cx="4571280" cy="3428280"/>
          </a:xfrm>
          <a:prstGeom prst="rect">
            <a:avLst/>
          </a:prstGeom>
        </p:spPr>
      </p:sp>
      <p:sp>
        <p:nvSpPr>
          <p:cNvPr id="221"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22"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1143000" y="685800"/>
            <a:ext cx="4571280" cy="3428280"/>
          </a:xfrm>
          <a:prstGeom prst="rect">
            <a:avLst/>
          </a:prstGeom>
        </p:spPr>
      </p:sp>
      <p:sp>
        <p:nvSpPr>
          <p:cNvPr id="224"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25"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1143000" y="685800"/>
            <a:ext cx="4571280" cy="3428280"/>
          </a:xfrm>
          <a:prstGeom prst="rect">
            <a:avLst/>
          </a:prstGeom>
        </p:spPr>
      </p:sp>
      <p:sp>
        <p:nvSpPr>
          <p:cNvPr id="227"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28"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1143000" y="685800"/>
            <a:ext cx="4571280" cy="3428280"/>
          </a:xfrm>
          <a:prstGeom prst="rect">
            <a:avLst/>
          </a:prstGeom>
        </p:spPr>
      </p:sp>
      <p:sp>
        <p:nvSpPr>
          <p:cNvPr id="230"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31"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1143000" y="685800"/>
            <a:ext cx="4571280" cy="3428280"/>
          </a:xfrm>
          <a:prstGeom prst="rect">
            <a:avLst/>
          </a:prstGeom>
        </p:spPr>
      </p:sp>
      <p:sp>
        <p:nvSpPr>
          <p:cNvPr id="233" name="PlaceHolder 2"/>
          <p:cNvSpPr>
            <a:spLocks noGrp="1"/>
          </p:cNvSpPr>
          <p:nvPr>
            <p:ph type="body"/>
          </p:nvPr>
        </p:nvSpPr>
        <p:spPr>
          <a:xfrm>
            <a:off x="685800" y="4343400"/>
            <a:ext cx="5485680" cy="4114080"/>
          </a:xfrm>
          <a:prstGeom prst="rect">
            <a:avLst/>
          </a:prstGeom>
        </p:spPr>
        <p:txBody>
          <a:bodyPr lIns="0" rIns="0" tIns="91440" bIns="91440"/>
          <a:p>
            <a:endParaRPr b="0" lang="en-US" sz="2000" spc="-1" strike="noStrike">
              <a:latin typeface="Arial"/>
            </a:endParaRPr>
          </a:p>
        </p:txBody>
      </p:sp>
      <p:sp>
        <p:nvSpPr>
          <p:cNvPr id="234" name="CustomShape 3"/>
          <p:cNvSpPr/>
          <p:nvPr/>
        </p:nvSpPr>
        <p:spPr>
          <a:xfrm>
            <a:off x="3884760" y="8685360"/>
            <a:ext cx="2971080" cy="456480"/>
          </a:xfrm>
          <a:prstGeom prst="rect">
            <a:avLst/>
          </a:prstGeom>
          <a:noFill/>
          <a:ln>
            <a:noFill/>
          </a:ln>
        </p:spPr>
        <p:style>
          <a:lnRef idx="0"/>
          <a:fillRef idx="0"/>
          <a:effectRef idx="0"/>
          <a:fontRef idx="minor"/>
        </p:style>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9"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3"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4"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89"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90"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2"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94"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9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98"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5"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06"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8"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11"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12"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13"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jpe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320" y="17280"/>
            <a:ext cx="9138960" cy="59148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ffffff"/>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ffffff"/>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ffffff"/>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ffffff"/>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ffffff"/>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ffffff"/>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77"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hyperlink" Target="mailto:mayorga@apl.washington.edu" TargetMode="External"/><Relationship Id="rId2" Type="http://schemas.openxmlformats.org/officeDocument/2006/relationships/hyperlink" Target="https://github.com/emiliom" TargetMode="External"/><Relationship Id="rId3" Type="http://schemas.openxmlformats.org/officeDocument/2006/relationships/slideLayout" Target="../slideLayouts/slideLayout5.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hyperlink" Target="http://cfconventions.org/cf-conventions/v1.6.0/cf-conventions.html" TargetMode="External"/><Relationship Id="rId2" Type="http://schemas.openxmlformats.org/officeDocument/2006/relationships/image" Target="../media/image13.png"/><Relationship Id="rId3" Type="http://schemas.openxmlformats.org/officeDocument/2006/relationships/slideLayout" Target="../slideLayouts/slideLayout13.xml"/><Relationship Id="rId4"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hyperlink" Target="http://wiki.esipfed.org/index.php/Attribute_Convention_for_Data_Discovery" TargetMode="External"/><Relationship Id="rId2" Type="http://schemas.openxmlformats.org/officeDocument/2006/relationships/image" Target="../media/image14.png"/><Relationship Id="rId3" Type="http://schemas.openxmlformats.org/officeDocument/2006/relationships/slideLayout" Target="../slideLayouts/slideLayout13.xml"/><Relationship Id="rId4"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hyperlink" Target="https://ioos.github.io/" TargetMode="External"/><Relationship Id="rId2" Type="http://schemas.openxmlformats.org/officeDocument/2006/relationships/hyperlink" Target="https://ioos.github.io/ioos-netcdf/ioos-netcdf-metadata-description-v1-1.html" TargetMode="External"/><Relationship Id="rId3" Type="http://schemas.openxmlformats.org/officeDocument/2006/relationships/hyperlink" Target="https://ioos.github.io/conventions-for-observing-asset-identifiers/ioos-assets-v1-0.html" TargetMode="External"/><Relationship Id="rId4" Type="http://schemas.openxmlformats.org/officeDocument/2006/relationships/hyperlink" Target="https://mmisw.org/ont/#/org/ioos" TargetMode="External"/><Relationship Id="rId5" Type="http://schemas.openxmlformats.org/officeDocument/2006/relationships/slideLayout" Target="../slideLayouts/slideLayout25.xml"/><Relationship Id="rId6"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hyperlink" Target="https://github.com/ioos/compliance-checker/" TargetMode="External"/><Relationship Id="rId2" Type="http://schemas.openxmlformats.org/officeDocument/2006/relationships/hyperlink" Target="https://github.com/ioos/" TargetMode="External"/><Relationship Id="rId3" Type="http://schemas.openxmlformats.org/officeDocument/2006/relationships/image" Target="../media/image17.png"/><Relationship Id="rId4" Type="http://schemas.openxmlformats.org/officeDocument/2006/relationships/slideLayout" Target="../slideLayouts/slideLayout25.xml"/><Relationship Id="rId5"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5.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data.ioos.us/gliders/erddap/" TargetMode="External"/><Relationship Id="rId3" Type="http://schemas.openxmlformats.org/officeDocument/2006/relationships/slideLayout" Target="../slideLayouts/slideLayout13.xml"/><Relationship Id="rId4"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Relationship Id="rId4"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hyperlink" Target="http://ioos.github.io/notebooks_demos/code_gallery/" TargetMode="External"/><Relationship Id="rId2" Type="http://schemas.openxmlformats.org/officeDocument/2006/relationships/hyperlink" Target="https://data.ioos.us/" TargetMode="External"/><Relationship Id="rId3" Type="http://schemas.openxmlformats.org/officeDocument/2006/relationships/hyperlink" Target="http://www.unidata.ucar.edu/software/thredds/current/tds/" TargetMode="External"/><Relationship Id="rId4" Type="http://schemas.openxmlformats.org/officeDocument/2006/relationships/hyperlink" Target="https://github.com/Unidata/threddsIso" TargetMode="External"/><Relationship Id="rId5" Type="http://schemas.openxmlformats.org/officeDocument/2006/relationships/hyperlink" Target="https://github.com/asascience-open/ncSOS" TargetMode="External"/><Relationship Id="rId6" Type="http://schemas.openxmlformats.org/officeDocument/2006/relationships/hyperlink" Target="https://github.com/Reading-eScience-Centre/ncwms" TargetMode="External"/><Relationship Id="rId7" Type="http://schemas.openxmlformats.org/officeDocument/2006/relationships/hyperlink" Target="http://coastwatch.pfeg.noaa.gov/erddap/download/setup.html" TargetMode="External"/><Relationship Id="rId8" Type="http://schemas.openxmlformats.org/officeDocument/2006/relationships/hyperlink" Target="https://github.com/ioos/i52n-sos" TargetMode="External"/><Relationship Id="rId9" Type="http://schemas.openxmlformats.org/officeDocument/2006/relationships/slideLayout" Target="../slideLayouts/slideLayout13.xml"/><Relationship Id="rId10"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hyperlink" Target="http://nbviewer.jupyter.org/github/oceanhackweek/ohw2018_tutorials/tree/master/day2/ioos_data_access/" TargetMode="External"/><Relationship Id="rId2" Type="http://schemas.openxmlformats.org/officeDocument/2006/relationships/hyperlink" Target="http://nbviewer.jupyter.org/github/oceanhackweek/ohw2018_tutorials/blob/master/day2/ioos_data_access/01-iooscatalog_fixedlocationobs.ipynb" TargetMode="External"/><Relationship Id="rId3" Type="http://schemas.openxmlformats.org/officeDocument/2006/relationships/hyperlink" Target="http://nbviewer.jupyter.org/github/oceanhackweek/ohw2018_tutorials/blob/master/day2/ioos_data_access/02-iooscatalog_models.ipynb" TargetMode="External"/><Relationship Id="rId4" Type="http://schemas.openxmlformats.org/officeDocument/2006/relationships/hyperlink" Target="http://nbviewer.jupyter.org/github/oceanhackweek/ohw2018_tutorials/blob/master/day2/ioos_data_access/03-gliderdac_erddapy.ipynb" TargetMode="External"/><Relationship Id="rId5" Type="http://schemas.openxmlformats.org/officeDocument/2006/relationships/slideLayout" Target="../slideLayouts/slideLayout13.xml"/><Relationship Id="rId6" Type="http://schemas.openxmlformats.org/officeDocument/2006/relationships/notesSlide" Target="../notesSlides/notesSlide22.xml"/>
</Relationships>
</file>

<file path=ppt/slides/_rels/slide3.xml.rels><?xml version="1.0" encoding="UTF-8"?>
<Relationships xmlns="http://schemas.openxmlformats.org/package/2006/relationships"><Relationship Id="rId1" Type="http://schemas.openxmlformats.org/officeDocument/2006/relationships/hyperlink" Target="https://ioos.us/" TargetMode="External"/><Relationship Id="rId2" Type="http://schemas.openxmlformats.org/officeDocument/2006/relationships/hyperlink" Target="https://ioos.noaa.gov/project/dmac/" TargetMode="External"/><Relationship Id="rId3" Type="http://schemas.openxmlformats.org/officeDocument/2006/relationships/image" Target="../media/image6.png"/><Relationship Id="rId4" Type="http://schemas.openxmlformats.org/officeDocument/2006/relationships/hyperlink" Target="https://github.com/ioos/" TargetMode="External"/><Relationship Id="rId5" Type="http://schemas.openxmlformats.org/officeDocument/2006/relationships/slideLayout" Target="../slideLayouts/slideLayout13.xml"/><Relationship Id="rId6"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hyperlink" Target="http://bit.ly/2usZrqM" TargetMode="External"/><Relationship Id="rId2" Type="http://schemas.openxmlformats.org/officeDocument/2006/relationships/hyperlink" Target="http://bit.ly/2vqvox9" TargetMode="External"/><Relationship Id="rId3" Type="http://schemas.openxmlformats.org/officeDocument/2006/relationships/hyperlink" Target="http://bit.ly/2vT3o8o" TargetMode="External"/><Relationship Id="rId4" Type="http://schemas.openxmlformats.org/officeDocument/2006/relationships/slideLayout" Target="../slideLayouts/slideLayout13.xml"/><Relationship Id="rId5"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data.ioos.us/" TargetMode="External"/><Relationship Id="rId3" Type="http://schemas.openxmlformats.org/officeDocument/2006/relationships/slideLayout" Target="../slideLayouts/slideLayout13.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1285200" y="706320"/>
            <a:ext cx="6583320" cy="1142280"/>
          </a:xfrm>
          <a:prstGeom prst="rect">
            <a:avLst/>
          </a:prstGeom>
          <a:noFill/>
          <a:ln>
            <a:noFill/>
          </a:ln>
        </p:spPr>
        <p:style>
          <a:lnRef idx="0"/>
          <a:fillRef idx="0"/>
          <a:effectRef idx="0"/>
          <a:fontRef idx="minor"/>
        </p:style>
        <p:txBody>
          <a:bodyPr lIns="90000" rIns="90000" tIns="45000" bIns="45000"/>
          <a:p>
            <a:pPr algn="ctr">
              <a:lnSpc>
                <a:spcPct val="100000"/>
              </a:lnSpc>
            </a:pPr>
            <a:r>
              <a:rPr b="1" lang="en-US" sz="2800" spc="-1" strike="noStrike">
                <a:solidFill>
                  <a:srgbClr val="f5f5f5"/>
                </a:solidFill>
                <a:latin typeface="Rockwell"/>
                <a:ea typeface="Rockwell"/>
              </a:rPr>
              <a:t>(Programmatic) Access to Data Distributed by IOOS</a:t>
            </a:r>
            <a:br/>
            <a:endParaRPr b="0" lang="en-US" sz="2800" spc="-1" strike="noStrike">
              <a:latin typeface="Arial"/>
            </a:endParaRPr>
          </a:p>
        </p:txBody>
      </p:sp>
      <p:sp>
        <p:nvSpPr>
          <p:cNvPr id="121" name="CustomShape 2"/>
          <p:cNvSpPr/>
          <p:nvPr/>
        </p:nvSpPr>
        <p:spPr>
          <a:xfrm>
            <a:off x="857520" y="2657520"/>
            <a:ext cx="3938040" cy="320004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1800" spc="-1" strike="noStrike">
                <a:solidFill>
                  <a:srgbClr val="99ccff"/>
                </a:solidFill>
                <a:latin typeface="Rockwell"/>
                <a:ea typeface="Rockwell"/>
              </a:rPr>
              <a:t>OceanHackWeek, Seattle, WA</a:t>
            </a:r>
            <a:endParaRPr b="0" lang="en-US" sz="1800" spc="-1" strike="noStrike">
              <a:latin typeface="Arial"/>
            </a:endParaRPr>
          </a:p>
          <a:p>
            <a:pPr>
              <a:lnSpc>
                <a:spcPct val="100000"/>
              </a:lnSpc>
              <a:spcBef>
                <a:spcPts val="400"/>
              </a:spcBef>
            </a:pPr>
            <a:r>
              <a:rPr b="0" lang="en-US" sz="1800" spc="-1" strike="noStrike">
                <a:solidFill>
                  <a:srgbClr val="99ccff"/>
                </a:solidFill>
                <a:latin typeface="Rockwell"/>
                <a:ea typeface="Rockwell"/>
              </a:rPr>
              <a:t>August 21, 2018</a:t>
            </a:r>
            <a:endParaRPr b="0" lang="en-US" sz="1800" spc="-1" strike="noStrike">
              <a:latin typeface="Arial"/>
            </a:endParaRPr>
          </a:p>
          <a:p>
            <a:pPr>
              <a:lnSpc>
                <a:spcPct val="100000"/>
              </a:lnSpc>
              <a:spcBef>
                <a:spcPts val="400"/>
              </a:spcBef>
            </a:pPr>
            <a:endParaRPr b="0" lang="en-US" sz="1800" spc="-1" strike="noStrike">
              <a:latin typeface="Arial"/>
            </a:endParaRPr>
          </a:p>
          <a:p>
            <a:pPr>
              <a:lnSpc>
                <a:spcPct val="100000"/>
              </a:lnSpc>
              <a:spcBef>
                <a:spcPts val="400"/>
              </a:spcBef>
            </a:pPr>
            <a:r>
              <a:rPr b="1" lang="en-US" sz="1800" spc="-1" strike="noStrike" u="sng">
                <a:solidFill>
                  <a:srgbClr val="ffffff"/>
                </a:solidFill>
                <a:uFillTx/>
                <a:latin typeface="Rockwell"/>
                <a:ea typeface="Rockwell"/>
              </a:rPr>
              <a:t>Emilio Mayorga</a:t>
            </a:r>
            <a:r>
              <a:rPr b="0" lang="en-US" sz="1800" spc="-1" strike="noStrike">
                <a:solidFill>
                  <a:srgbClr val="ffffff"/>
                </a:solidFill>
                <a:latin typeface="Rockwell"/>
                <a:ea typeface="Rockwell"/>
              </a:rPr>
              <a:t>, NANOOS &amp; University of Washington</a:t>
            </a:r>
            <a:endParaRPr b="0" lang="en-US" sz="1800" spc="-1" strike="noStrike">
              <a:latin typeface="Arial"/>
            </a:endParaRPr>
          </a:p>
          <a:p>
            <a:pPr>
              <a:lnSpc>
                <a:spcPct val="100000"/>
              </a:lnSpc>
              <a:spcBef>
                <a:spcPts val="400"/>
              </a:spcBef>
            </a:pPr>
            <a:r>
              <a:rPr b="0" lang="en-US" sz="1800" spc="-1" strike="noStrike" u="sng">
                <a:solidFill>
                  <a:srgbClr val="0000ff"/>
                </a:solidFill>
                <a:uFillTx/>
                <a:latin typeface="Rockwell"/>
                <a:ea typeface="Rockwell"/>
                <a:hlinkClick r:id="rId1"/>
              </a:rPr>
              <a:t>mayorga@apl.washington.edu</a:t>
            </a:r>
            <a:endParaRPr b="0" lang="en-US" sz="1800" spc="-1" strike="noStrike">
              <a:latin typeface="Arial"/>
            </a:endParaRPr>
          </a:p>
          <a:p>
            <a:pPr>
              <a:lnSpc>
                <a:spcPct val="100000"/>
              </a:lnSpc>
              <a:spcBef>
                <a:spcPts val="400"/>
              </a:spcBef>
            </a:pPr>
            <a:r>
              <a:rPr b="0" lang="en-US" sz="1800" spc="-1" strike="noStrike" u="sng">
                <a:solidFill>
                  <a:srgbClr val="0000ff"/>
                </a:solidFill>
                <a:uFillTx/>
                <a:latin typeface="Rockwell"/>
                <a:ea typeface="Rockwell"/>
                <a:hlinkClick r:id="rId2"/>
              </a:rPr>
              <a:t>https://github.com/emiliom</a:t>
            </a:r>
            <a:r>
              <a:rPr b="0" lang="en-US" sz="1800" spc="-1" strike="noStrike">
                <a:solidFill>
                  <a:srgbClr val="ffffff"/>
                </a:solidFill>
                <a:latin typeface="Rockwell"/>
                <a:ea typeface="Rockwell"/>
              </a:rPr>
              <a:t> </a:t>
            </a:r>
            <a:endParaRPr b="0" lang="en-US" sz="1800" spc="-1" strike="noStrike">
              <a:latin typeface="Arial"/>
            </a:endParaRPr>
          </a:p>
          <a:p>
            <a:pPr>
              <a:lnSpc>
                <a:spcPct val="100000"/>
              </a:lnSpc>
              <a:spcBef>
                <a:spcPts val="400"/>
              </a:spcBef>
            </a:pPr>
            <a:endParaRPr b="0" lang="en-US" sz="1800" spc="-1" strike="noStrike">
              <a:latin typeface="Arial"/>
            </a:endParaRPr>
          </a:p>
          <a:p>
            <a:pPr>
              <a:lnSpc>
                <a:spcPct val="100000"/>
              </a:lnSpc>
              <a:spcBef>
                <a:spcPts val="400"/>
              </a:spcBef>
            </a:pPr>
            <a:r>
              <a:rPr b="0" i="1" lang="en-US" sz="1800" spc="-1" strike="noStrike">
                <a:solidFill>
                  <a:srgbClr val="99ccff"/>
                </a:solidFill>
                <a:latin typeface="Rockwell"/>
                <a:ea typeface="Rockwell"/>
              </a:rPr>
              <a:t>(From materials by:</a:t>
            </a:r>
            <a:endParaRPr b="0" lang="en-US" sz="1800" spc="-1" strike="noStrike">
              <a:latin typeface="Arial"/>
            </a:endParaRPr>
          </a:p>
          <a:p>
            <a:pPr>
              <a:lnSpc>
                <a:spcPct val="100000"/>
              </a:lnSpc>
              <a:spcBef>
                <a:spcPts val="400"/>
              </a:spcBef>
            </a:pPr>
            <a:r>
              <a:rPr b="0" i="1" lang="en-US" sz="1800" spc="-1" strike="noStrike">
                <a:solidFill>
                  <a:srgbClr val="99ccff"/>
                </a:solidFill>
                <a:latin typeface="Rockwell"/>
                <a:ea typeface="Rockwell"/>
              </a:rPr>
              <a:t>Micah Wengren, </a:t>
            </a:r>
            <a:endParaRPr b="0" lang="en-US" sz="1800" spc="-1" strike="noStrike">
              <a:latin typeface="Arial"/>
            </a:endParaRPr>
          </a:p>
          <a:p>
            <a:pPr>
              <a:lnSpc>
                <a:spcPct val="100000"/>
              </a:lnSpc>
              <a:spcBef>
                <a:spcPts val="400"/>
              </a:spcBef>
            </a:pPr>
            <a:r>
              <a:rPr b="0" i="1" lang="en-US" sz="1800" spc="-1" strike="noStrike">
                <a:solidFill>
                  <a:srgbClr val="99ccff"/>
                </a:solidFill>
                <a:latin typeface="Rockwell"/>
                <a:ea typeface="Rockwell"/>
              </a:rPr>
              <a:t>Richard P. Signell</a:t>
            </a:r>
            <a:endParaRPr b="0" lang="en-US" sz="1800" spc="-1" strike="noStrike">
              <a:latin typeface="Arial"/>
            </a:endParaRPr>
          </a:p>
          <a:p>
            <a:pPr>
              <a:lnSpc>
                <a:spcPct val="100000"/>
              </a:lnSpc>
              <a:spcBef>
                <a:spcPts val="400"/>
              </a:spcBef>
            </a:pPr>
            <a:r>
              <a:rPr b="0" i="1" lang="en-US" sz="1800" spc="-1" strike="noStrike">
                <a:solidFill>
                  <a:srgbClr val="99ccff"/>
                </a:solidFill>
                <a:latin typeface="Rockwell"/>
                <a:ea typeface="Rockwell"/>
              </a:rPr>
              <a:t>Luke Campbell)</a:t>
            </a:r>
            <a:endParaRPr b="0" lang="en-US" sz="18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2800" spc="-1" strike="noStrike">
                <a:solidFill>
                  <a:srgbClr val="f5f5f5"/>
                </a:solidFill>
                <a:latin typeface="Rockwell"/>
                <a:ea typeface="Rockwell"/>
              </a:rPr>
              <a:t>netCDF Climate and Forecast (CF) Conventions</a:t>
            </a:r>
            <a:endParaRPr b="0" lang="en-US" sz="2800" spc="-1" strike="noStrike">
              <a:latin typeface="Arial"/>
            </a:endParaRPr>
          </a:p>
        </p:txBody>
      </p:sp>
      <p:sp>
        <p:nvSpPr>
          <p:cNvPr id="163" name="CustomShape 2"/>
          <p:cNvSpPr/>
          <p:nvPr/>
        </p:nvSpPr>
        <p:spPr>
          <a:xfrm>
            <a:off x="457200" y="6356520"/>
            <a:ext cx="761400" cy="364320"/>
          </a:xfrm>
          <a:prstGeom prst="rect">
            <a:avLst/>
          </a:prstGeom>
          <a:noFill/>
          <a:ln>
            <a:noFill/>
          </a:ln>
        </p:spPr>
        <p:style>
          <a:lnRef idx="0"/>
          <a:fillRef idx="0"/>
          <a:effectRef idx="0"/>
          <a:fontRef idx="minor"/>
        </p:style>
      </p:sp>
      <p:sp>
        <p:nvSpPr>
          <p:cNvPr id="164" name="CustomShape 3"/>
          <p:cNvSpPr/>
          <p:nvPr/>
        </p:nvSpPr>
        <p:spPr>
          <a:xfrm>
            <a:off x="358200" y="927360"/>
            <a:ext cx="8500680" cy="5428440"/>
          </a:xfrm>
          <a:prstGeom prst="rect">
            <a:avLst/>
          </a:prstGeom>
          <a:noFill/>
          <a:ln>
            <a:noFill/>
          </a:ln>
        </p:spPr>
        <p:style>
          <a:lnRef idx="0"/>
          <a:fillRef idx="0"/>
          <a:effectRef idx="0"/>
          <a:fontRef idx="minor"/>
        </p:style>
      </p:sp>
      <p:pic>
        <p:nvPicPr>
          <p:cNvPr id="165" name="Google Shape;140;p24" descr=""/>
          <p:cNvPicPr/>
          <p:nvPr/>
        </p:nvPicPr>
        <p:blipFill>
          <a:blip r:embed="rId1"/>
          <a:stretch/>
        </p:blipFill>
        <p:spPr>
          <a:xfrm>
            <a:off x="245520" y="726840"/>
            <a:ext cx="8589240" cy="55929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4320" y="17280"/>
            <a:ext cx="9138960" cy="591480"/>
          </a:xfrm>
          <a:prstGeom prst="rect">
            <a:avLst/>
          </a:prstGeom>
          <a:noFill/>
          <a:ln>
            <a:noFill/>
          </a:ln>
        </p:spPr>
        <p:style>
          <a:lnRef idx="0"/>
          <a:fillRef idx="0"/>
          <a:effectRef idx="0"/>
          <a:fontRef idx="minor"/>
        </p:style>
      </p:sp>
      <p:sp>
        <p:nvSpPr>
          <p:cNvPr id="167" name="CustomShape 2"/>
          <p:cNvSpPr/>
          <p:nvPr/>
        </p:nvSpPr>
        <p:spPr>
          <a:xfrm>
            <a:off x="457200" y="6356520"/>
            <a:ext cx="761400" cy="364320"/>
          </a:xfrm>
          <a:prstGeom prst="rect">
            <a:avLst/>
          </a:prstGeom>
          <a:noFill/>
          <a:ln>
            <a:noFill/>
          </a:ln>
        </p:spPr>
        <p:style>
          <a:lnRef idx="0"/>
          <a:fillRef idx="0"/>
          <a:effectRef idx="0"/>
          <a:fontRef idx="minor"/>
        </p:style>
      </p:sp>
      <p:sp>
        <p:nvSpPr>
          <p:cNvPr id="168" name="CustomShape 3"/>
          <p:cNvSpPr/>
          <p:nvPr/>
        </p:nvSpPr>
        <p:spPr>
          <a:xfrm>
            <a:off x="358200" y="5563440"/>
            <a:ext cx="8500680" cy="538200"/>
          </a:xfrm>
          <a:prstGeom prst="rect">
            <a:avLst/>
          </a:prstGeom>
          <a:noFill/>
          <a:ln>
            <a:noFill/>
          </a:ln>
        </p:spPr>
        <p:style>
          <a:lnRef idx="0"/>
          <a:fillRef idx="0"/>
          <a:effectRef idx="0"/>
          <a:fontRef idx="minor"/>
        </p:style>
        <p:txBody>
          <a:bodyPr lIns="90000" rIns="90000" tIns="91440" bIns="91440"/>
          <a:p>
            <a:pPr>
              <a:lnSpc>
                <a:spcPct val="100000"/>
              </a:lnSpc>
            </a:pPr>
            <a:r>
              <a:rPr b="0" lang="en-US" sz="1800" spc="-1" strike="noStrike">
                <a:solidFill>
                  <a:srgbClr val="053285"/>
                </a:solidFill>
                <a:latin typeface="Century Gothic"/>
                <a:ea typeface="Century Gothic"/>
              </a:rPr>
              <a:t>CF Conventions: </a:t>
            </a:r>
            <a:r>
              <a:rPr b="0" lang="en-US" sz="1400" spc="-1" strike="noStrike" u="sng">
                <a:solidFill>
                  <a:srgbClr val="0000ff"/>
                </a:solidFill>
                <a:uFillTx/>
                <a:latin typeface="Century Gothic"/>
                <a:ea typeface="Century Gothic"/>
                <a:hlinkClick r:id="rId1"/>
              </a:rPr>
              <a:t>http://cfconventions.org/cf-conventions/v1.6.0/cf-conventions.html</a:t>
            </a:r>
            <a:r>
              <a:rPr b="0" lang="en-US" sz="1400" spc="-1" strike="noStrike">
                <a:solidFill>
                  <a:srgbClr val="053285"/>
                </a:solidFill>
                <a:latin typeface="Century Gothic"/>
                <a:ea typeface="Century Gothic"/>
              </a:rPr>
              <a:t> </a:t>
            </a:r>
            <a:endParaRPr b="0" lang="en-US" sz="1400" spc="-1" strike="noStrike">
              <a:latin typeface="Arial"/>
            </a:endParaRPr>
          </a:p>
        </p:txBody>
      </p:sp>
      <p:pic>
        <p:nvPicPr>
          <p:cNvPr id="169" name="Google Shape;149;p25" descr=""/>
          <p:cNvPicPr/>
          <p:nvPr/>
        </p:nvPicPr>
        <p:blipFill>
          <a:blip r:embed="rId2"/>
          <a:stretch/>
        </p:blipFill>
        <p:spPr>
          <a:xfrm>
            <a:off x="152280" y="786600"/>
            <a:ext cx="8838360" cy="459972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4320" y="17280"/>
            <a:ext cx="9138960" cy="591480"/>
          </a:xfrm>
          <a:prstGeom prst="rect">
            <a:avLst/>
          </a:prstGeom>
          <a:noFill/>
          <a:ln>
            <a:noFill/>
          </a:ln>
        </p:spPr>
        <p:style>
          <a:lnRef idx="0"/>
          <a:fillRef idx="0"/>
          <a:effectRef idx="0"/>
          <a:fontRef idx="minor"/>
        </p:style>
      </p:sp>
      <p:sp>
        <p:nvSpPr>
          <p:cNvPr id="171" name="CustomShape 2"/>
          <p:cNvSpPr/>
          <p:nvPr/>
        </p:nvSpPr>
        <p:spPr>
          <a:xfrm>
            <a:off x="457200" y="6356520"/>
            <a:ext cx="761400" cy="364320"/>
          </a:xfrm>
          <a:prstGeom prst="rect">
            <a:avLst/>
          </a:prstGeom>
          <a:noFill/>
          <a:ln>
            <a:noFill/>
          </a:ln>
        </p:spPr>
        <p:style>
          <a:lnRef idx="0"/>
          <a:fillRef idx="0"/>
          <a:effectRef idx="0"/>
          <a:fontRef idx="minor"/>
        </p:style>
      </p:sp>
      <p:sp>
        <p:nvSpPr>
          <p:cNvPr id="172" name="CustomShape 3"/>
          <p:cNvSpPr/>
          <p:nvPr/>
        </p:nvSpPr>
        <p:spPr>
          <a:xfrm>
            <a:off x="358200" y="5563440"/>
            <a:ext cx="8500680" cy="792360"/>
          </a:xfrm>
          <a:prstGeom prst="rect">
            <a:avLst/>
          </a:prstGeom>
          <a:noFill/>
          <a:ln>
            <a:noFill/>
          </a:ln>
        </p:spPr>
        <p:style>
          <a:lnRef idx="0"/>
          <a:fillRef idx="0"/>
          <a:effectRef idx="0"/>
          <a:fontRef idx="minor"/>
        </p:style>
        <p:txBody>
          <a:bodyPr lIns="90000" rIns="90000" tIns="91440" bIns="91440"/>
          <a:p>
            <a:pPr>
              <a:lnSpc>
                <a:spcPct val="100000"/>
              </a:lnSpc>
            </a:pPr>
            <a:r>
              <a:rPr b="0" lang="en-US" sz="1800" spc="-1" strike="noStrike">
                <a:solidFill>
                  <a:srgbClr val="053285"/>
                </a:solidFill>
                <a:latin typeface="Century Gothic"/>
                <a:ea typeface="Century Gothic"/>
              </a:rPr>
              <a:t>ACDD Documentation:  </a:t>
            </a:r>
            <a:r>
              <a:rPr b="0" lang="en-US" sz="1400" spc="-1" strike="noStrike" u="sng">
                <a:solidFill>
                  <a:srgbClr val="0000ff"/>
                </a:solidFill>
                <a:uFillTx/>
                <a:latin typeface="Century Gothic"/>
                <a:ea typeface="Century Gothic"/>
                <a:hlinkClick r:id="rId1"/>
              </a:rPr>
              <a:t>http://wiki.esipfed.org/index.php/Attribute_Convention_for_Data_Discovery</a:t>
            </a:r>
            <a:r>
              <a:rPr b="0" lang="en-US" sz="1400" spc="-1" strike="noStrike">
                <a:solidFill>
                  <a:srgbClr val="053285"/>
                </a:solidFill>
                <a:latin typeface="Century Gothic"/>
                <a:ea typeface="Century Gothic"/>
              </a:rPr>
              <a:t> </a:t>
            </a:r>
            <a:endParaRPr b="0" lang="en-US" sz="1400" spc="-1" strike="noStrike">
              <a:latin typeface="Arial"/>
            </a:endParaRPr>
          </a:p>
        </p:txBody>
      </p:sp>
      <p:pic>
        <p:nvPicPr>
          <p:cNvPr id="173" name="Google Shape;158;p26" descr=""/>
          <p:cNvPicPr/>
          <p:nvPr/>
        </p:nvPicPr>
        <p:blipFill>
          <a:blip r:embed="rId2"/>
          <a:stretch/>
        </p:blipFill>
        <p:spPr>
          <a:xfrm>
            <a:off x="400320" y="762120"/>
            <a:ext cx="8151480" cy="464832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Metadata Conventions and Catalogs</a:t>
            </a:r>
            <a:endParaRPr b="0" lang="en-US" sz="3200" spc="-1" strike="noStrike">
              <a:latin typeface="Arial"/>
            </a:endParaRPr>
          </a:p>
        </p:txBody>
      </p:sp>
      <p:sp>
        <p:nvSpPr>
          <p:cNvPr id="175" name="CustomShape 2"/>
          <p:cNvSpPr/>
          <p:nvPr/>
        </p:nvSpPr>
        <p:spPr>
          <a:xfrm>
            <a:off x="457200" y="6356520"/>
            <a:ext cx="761400" cy="364320"/>
          </a:xfrm>
          <a:prstGeom prst="rect">
            <a:avLst/>
          </a:prstGeom>
          <a:noFill/>
          <a:ln>
            <a:noFill/>
          </a:ln>
        </p:spPr>
        <p:style>
          <a:lnRef idx="0"/>
          <a:fillRef idx="0"/>
          <a:effectRef idx="0"/>
          <a:fontRef idx="minor"/>
        </p:style>
      </p:sp>
      <p:pic>
        <p:nvPicPr>
          <p:cNvPr id="176" name="Google Shape;166;p27" descr=""/>
          <p:cNvPicPr/>
          <p:nvPr/>
        </p:nvPicPr>
        <p:blipFill>
          <a:blip r:embed="rId1"/>
          <a:stretch/>
        </p:blipFill>
        <p:spPr>
          <a:xfrm>
            <a:off x="840960" y="697680"/>
            <a:ext cx="7148880" cy="594288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Cat-Interop for Service Interoperability</a:t>
            </a:r>
            <a:endParaRPr b="0" lang="en-US" sz="3200" spc="-1" strike="noStrike">
              <a:latin typeface="Arial"/>
            </a:endParaRPr>
          </a:p>
        </p:txBody>
      </p:sp>
      <p:sp>
        <p:nvSpPr>
          <p:cNvPr id="178" name="CustomShape 2"/>
          <p:cNvSpPr/>
          <p:nvPr/>
        </p:nvSpPr>
        <p:spPr>
          <a:xfrm>
            <a:off x="457200" y="6356520"/>
            <a:ext cx="761400" cy="364320"/>
          </a:xfrm>
          <a:prstGeom prst="rect">
            <a:avLst/>
          </a:prstGeom>
          <a:noFill/>
          <a:ln>
            <a:noFill/>
          </a:ln>
        </p:spPr>
        <p:style>
          <a:lnRef idx="0"/>
          <a:fillRef idx="0"/>
          <a:effectRef idx="0"/>
          <a:fontRef idx="minor"/>
        </p:style>
      </p:sp>
      <p:sp>
        <p:nvSpPr>
          <p:cNvPr id="179" name="CustomShape 3"/>
          <p:cNvSpPr/>
          <p:nvPr/>
        </p:nvSpPr>
        <p:spPr>
          <a:xfrm>
            <a:off x="358200" y="927360"/>
            <a:ext cx="8500680" cy="5428440"/>
          </a:xfrm>
          <a:prstGeom prst="rect">
            <a:avLst/>
          </a:prstGeom>
          <a:noFill/>
          <a:ln>
            <a:noFill/>
          </a:ln>
        </p:spPr>
        <p:style>
          <a:lnRef idx="0"/>
          <a:fillRef idx="0"/>
          <a:effectRef idx="0"/>
          <a:fontRef idx="minor"/>
        </p:style>
      </p:sp>
      <p:pic>
        <p:nvPicPr>
          <p:cNvPr id="180" name="Google Shape;194;p30" descr=""/>
          <p:cNvPicPr/>
          <p:nvPr/>
        </p:nvPicPr>
        <p:blipFill>
          <a:blip r:embed="rId1"/>
          <a:stretch/>
        </p:blipFill>
        <p:spPr>
          <a:xfrm>
            <a:off x="524880" y="654840"/>
            <a:ext cx="8167320" cy="6129000"/>
          </a:xfrm>
          <a:prstGeom prst="rect">
            <a:avLst/>
          </a:prstGeom>
          <a:ln>
            <a:noFill/>
          </a:ln>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	</a:t>
            </a:r>
            <a:r>
              <a:rPr b="0" lang="en-US" sz="3200" spc="-1" strike="noStrike">
                <a:solidFill>
                  <a:srgbClr val="f5f5f5"/>
                </a:solidFill>
                <a:latin typeface="Rockwell"/>
                <a:ea typeface="Rockwell"/>
              </a:rPr>
              <a:t>Existing IOOS Dataset Guidelines</a:t>
            </a:r>
            <a:endParaRPr b="0" lang="en-US" sz="3200" spc="-1" strike="noStrike">
              <a:latin typeface="Arial"/>
            </a:endParaRPr>
          </a:p>
        </p:txBody>
      </p:sp>
      <p:sp>
        <p:nvSpPr>
          <p:cNvPr id="182" name="CustomShape 2"/>
          <p:cNvSpPr/>
          <p:nvPr/>
        </p:nvSpPr>
        <p:spPr>
          <a:xfrm>
            <a:off x="457200" y="6356520"/>
            <a:ext cx="761400" cy="364320"/>
          </a:xfrm>
          <a:prstGeom prst="rect">
            <a:avLst/>
          </a:prstGeom>
          <a:noFill/>
          <a:ln>
            <a:noFill/>
          </a:ln>
        </p:spPr>
        <p:style>
          <a:lnRef idx="0"/>
          <a:fillRef idx="0"/>
          <a:effectRef idx="0"/>
          <a:fontRef idx="minor"/>
        </p:style>
      </p:sp>
      <p:sp>
        <p:nvSpPr>
          <p:cNvPr id="183" name="CustomShape 3"/>
          <p:cNvSpPr/>
          <p:nvPr/>
        </p:nvSpPr>
        <p:spPr>
          <a:xfrm>
            <a:off x="394920" y="927360"/>
            <a:ext cx="8500680" cy="5428440"/>
          </a:xfrm>
          <a:prstGeom prst="rect">
            <a:avLst/>
          </a:prstGeom>
          <a:noFill/>
          <a:ln>
            <a:noFill/>
          </a:ln>
        </p:spPr>
        <p:style>
          <a:lnRef idx="0"/>
          <a:fillRef idx="0"/>
          <a:effectRef idx="0"/>
          <a:fontRef idx="minor"/>
        </p:style>
        <p:txBody>
          <a:bodyPr lIns="90000" rIns="90000" tIns="91440" bIns="91440"/>
          <a:p>
            <a:pPr>
              <a:lnSpc>
                <a:spcPct val="100000"/>
              </a:lnSpc>
            </a:pPr>
            <a:r>
              <a:rPr b="1" lang="en-US" sz="2400" spc="-1" strike="noStrike">
                <a:solidFill>
                  <a:srgbClr val="053285"/>
                </a:solidFill>
                <a:latin typeface="Century Gothic"/>
                <a:ea typeface="Century Gothic"/>
              </a:rPr>
              <a:t>IOOS DMAC Documentation Portal:</a:t>
            </a:r>
            <a:endParaRPr b="0" lang="en-US" sz="2400" spc="-1" strike="noStrike">
              <a:latin typeface="Arial"/>
            </a:endParaRPr>
          </a:p>
          <a:p>
            <a:pPr marL="457200" indent="-342360">
              <a:lnSpc>
                <a:spcPct val="100000"/>
              </a:lnSpc>
              <a:buClr>
                <a:srgbClr val="053285"/>
              </a:buClr>
              <a:buFont typeface="Century Gothic"/>
              <a:buChar char="●"/>
            </a:pPr>
            <a:r>
              <a:rPr b="0" lang="en-US" sz="1800" spc="-1" strike="noStrike" u="sng">
                <a:solidFill>
                  <a:srgbClr val="0000ff"/>
                </a:solidFill>
                <a:uFillTx/>
                <a:latin typeface="Century Gothic"/>
                <a:ea typeface="Century Gothic"/>
                <a:hlinkClick r:id="rId1"/>
              </a:rPr>
              <a:t>https://ioos.github.io/</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1" lang="en-US" sz="2400" spc="-1" strike="noStrike">
                <a:solidFill>
                  <a:srgbClr val="053285"/>
                </a:solidFill>
                <a:latin typeface="Century Gothic"/>
                <a:ea typeface="Century Gothic"/>
              </a:rPr>
              <a:t>IOOS netCDF Profile:</a:t>
            </a:r>
            <a:endParaRPr b="0" lang="en-US" sz="2400" spc="-1" strike="noStrike">
              <a:latin typeface="Arial"/>
            </a:endParaRPr>
          </a:p>
          <a:p>
            <a:pPr marL="457200" indent="-342360">
              <a:lnSpc>
                <a:spcPct val="100000"/>
              </a:lnSpc>
              <a:buClr>
                <a:srgbClr val="053285"/>
              </a:buClr>
              <a:buFont typeface="Century Gothic"/>
              <a:buChar char="●"/>
            </a:pPr>
            <a:r>
              <a:rPr b="0" lang="en-US" sz="1800" spc="-1" strike="noStrike" u="sng">
                <a:solidFill>
                  <a:srgbClr val="0000ff"/>
                </a:solidFill>
                <a:uFillTx/>
                <a:latin typeface="Century Gothic"/>
                <a:ea typeface="Century Gothic"/>
                <a:hlinkClick r:id="rId2"/>
              </a:rPr>
              <a:t>https://ioos.github.io/ioos-netcdf/ioos-netcdf-metadata-description-v1-1.html</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Based on NCEI netCDF 2.0 templates, with some IOOS additions to handle IOOS asset identifier convention, SOS/SensorML interoperability (via ncSOS), and improved provider attribution in metadata</a:t>
            </a:r>
            <a:endParaRPr b="0" lang="en-US" sz="1800" spc="-1" strike="noStrike">
              <a:latin typeface="Arial"/>
            </a:endParaRPr>
          </a:p>
          <a:p>
            <a:pPr>
              <a:lnSpc>
                <a:spcPct val="100000"/>
              </a:lnSpc>
            </a:pPr>
            <a:endParaRPr b="0" lang="en-US" sz="1800" spc="-1" strike="noStrike">
              <a:latin typeface="Arial"/>
            </a:endParaRPr>
          </a:p>
          <a:p>
            <a:pPr>
              <a:lnSpc>
                <a:spcPct val="100000"/>
              </a:lnSpc>
            </a:pPr>
            <a:r>
              <a:rPr b="1" lang="en-US" sz="2400" spc="-1" strike="noStrike">
                <a:solidFill>
                  <a:srgbClr val="053285"/>
                </a:solidFill>
                <a:latin typeface="Century Gothic"/>
                <a:ea typeface="Century Gothic"/>
              </a:rPr>
              <a:t>IOOS Asset Identifier Convention:</a:t>
            </a:r>
            <a:endParaRPr b="0" lang="en-US" sz="2400" spc="-1" strike="noStrike">
              <a:latin typeface="Arial"/>
            </a:endParaRPr>
          </a:p>
          <a:p>
            <a:pPr marL="457200" indent="-342360">
              <a:lnSpc>
                <a:spcPct val="100000"/>
              </a:lnSpc>
              <a:buClr>
                <a:srgbClr val="053285"/>
              </a:buClr>
              <a:buFont typeface="Century Gothic"/>
              <a:buChar char="●"/>
            </a:pPr>
            <a:r>
              <a:rPr b="0" lang="en-US" sz="1800" spc="-1" strike="noStrike" u="sng">
                <a:solidFill>
                  <a:srgbClr val="0000ff"/>
                </a:solidFill>
                <a:uFillTx/>
                <a:latin typeface="Century Gothic"/>
                <a:ea typeface="Century Gothic"/>
                <a:hlinkClick r:id="rId3"/>
              </a:rPr>
              <a:t>https://ioos.github.io/conventions-for-observing-asset-identifiers/ioos-assets-v1-0.html</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1" lang="en-US" sz="2400" spc="-1" strike="noStrike">
                <a:solidFill>
                  <a:srgbClr val="053285"/>
                </a:solidFill>
                <a:latin typeface="Century Gothic"/>
                <a:ea typeface="Century Gothic"/>
              </a:rPr>
              <a:t>IOOS Vocabulary Conventions:</a:t>
            </a:r>
            <a:endParaRPr b="0" lang="en-US" sz="24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Standardizing terminology:</a:t>
            </a:r>
            <a:r>
              <a:rPr b="1" lang="en-US" sz="1800" spc="-1" strike="noStrike">
                <a:solidFill>
                  <a:srgbClr val="053285"/>
                </a:solidFill>
                <a:latin typeface="Century Gothic"/>
                <a:ea typeface="Century Gothic"/>
              </a:rPr>
              <a:t>  </a:t>
            </a:r>
            <a:r>
              <a:rPr b="0" lang="en-US" sz="1800" spc="-1" strike="noStrike" u="sng">
                <a:solidFill>
                  <a:srgbClr val="0000ff"/>
                </a:solidFill>
                <a:uFillTx/>
                <a:latin typeface="Century Gothic"/>
                <a:ea typeface="Century Gothic"/>
                <a:hlinkClick r:id="rId4"/>
              </a:rPr>
              <a:t>https://mmisw.org/ont/#/org/ioos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	</a:t>
            </a:r>
            <a:r>
              <a:rPr b="0" lang="en-US" sz="3200" spc="-1" strike="noStrike">
                <a:solidFill>
                  <a:srgbClr val="f5f5f5"/>
                </a:solidFill>
                <a:latin typeface="Rockwell"/>
                <a:ea typeface="Rockwell"/>
              </a:rPr>
              <a:t>Compliance Checker</a:t>
            </a:r>
            <a:endParaRPr b="0" lang="en-US" sz="3200" spc="-1" strike="noStrike">
              <a:latin typeface="Arial"/>
            </a:endParaRPr>
          </a:p>
        </p:txBody>
      </p:sp>
      <p:sp>
        <p:nvSpPr>
          <p:cNvPr id="185" name="CustomShape 2"/>
          <p:cNvSpPr/>
          <p:nvPr/>
        </p:nvSpPr>
        <p:spPr>
          <a:xfrm>
            <a:off x="457200" y="6356520"/>
            <a:ext cx="761400" cy="364320"/>
          </a:xfrm>
          <a:prstGeom prst="rect">
            <a:avLst/>
          </a:prstGeom>
          <a:noFill/>
          <a:ln>
            <a:noFill/>
          </a:ln>
        </p:spPr>
        <p:style>
          <a:lnRef idx="0"/>
          <a:fillRef idx="0"/>
          <a:effectRef idx="0"/>
          <a:fontRef idx="minor"/>
        </p:style>
      </p:sp>
      <p:sp>
        <p:nvSpPr>
          <p:cNvPr id="186" name="CustomShape 3"/>
          <p:cNvSpPr/>
          <p:nvPr/>
        </p:nvSpPr>
        <p:spPr>
          <a:xfrm>
            <a:off x="326880" y="836640"/>
            <a:ext cx="8569080" cy="1708920"/>
          </a:xfrm>
          <a:prstGeom prst="rect">
            <a:avLst/>
          </a:prstGeom>
          <a:noFill/>
          <a:ln>
            <a:noFill/>
          </a:ln>
        </p:spPr>
        <p:style>
          <a:lnRef idx="0"/>
          <a:fillRef idx="0"/>
          <a:effectRef idx="0"/>
          <a:fontRef idx="minor"/>
        </p:style>
        <p:txBody>
          <a:bodyPr lIns="90000" rIns="90000" tIns="91440" bIns="91440"/>
          <a:p>
            <a:pPr>
              <a:lnSpc>
                <a:spcPct val="100000"/>
              </a:lnSpc>
            </a:pPr>
            <a:r>
              <a:rPr b="1" lang="en-US" sz="2400" spc="-1" strike="noStrike">
                <a:solidFill>
                  <a:srgbClr val="053285"/>
                </a:solidFill>
                <a:latin typeface="Century Gothic"/>
                <a:ea typeface="Century Gothic"/>
              </a:rPr>
              <a:t>Compliance Checker</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1800" spc="-1" strike="noStrike">
                <a:solidFill>
                  <a:srgbClr val="053285"/>
                </a:solidFill>
                <a:latin typeface="Century Gothic"/>
                <a:ea typeface="Century Gothic"/>
              </a:rPr>
              <a:t>Compliance Checker is an open source tool developed and funded by IOOS that allows RAs, DACs, or other data publishers to test their netCDF file (and other encodings) compliance with DMAC standards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gn="ctr">
              <a:lnSpc>
                <a:spcPct val="100000"/>
              </a:lnSpc>
            </a:pPr>
            <a:endParaRPr b="0" lang="en-US" sz="1800" spc="-1" strike="noStrike">
              <a:latin typeface="Arial"/>
            </a:endParaRPr>
          </a:p>
        </p:txBody>
      </p:sp>
      <p:sp>
        <p:nvSpPr>
          <p:cNvPr id="187" name="CustomShape 4"/>
          <p:cNvSpPr/>
          <p:nvPr/>
        </p:nvSpPr>
        <p:spPr>
          <a:xfrm>
            <a:off x="326880" y="2773440"/>
            <a:ext cx="4244760" cy="3304440"/>
          </a:xfrm>
          <a:prstGeom prst="rect">
            <a:avLst/>
          </a:prstGeom>
          <a:noFill/>
          <a:ln>
            <a:noFill/>
          </a:ln>
        </p:spPr>
        <p:style>
          <a:lnRef idx="0"/>
          <a:fillRef idx="0"/>
          <a:effectRef idx="0"/>
          <a:fontRef idx="minor"/>
        </p:style>
        <p:txBody>
          <a:bodyPr lIns="90000" rIns="90000" tIns="91440" bIns="91440"/>
          <a:p>
            <a:pPr>
              <a:lnSpc>
                <a:spcPct val="100000"/>
              </a:lnSpc>
            </a:pPr>
            <a:r>
              <a:rPr b="0" lang="en-US" sz="1800" spc="-1" strike="noStrike">
                <a:solidFill>
                  <a:srgbClr val="053285"/>
                </a:solidFill>
                <a:latin typeface="Century Gothic"/>
                <a:ea typeface="Century Gothic"/>
              </a:rPr>
              <a:t>CC is a Python module and can either be installed locally for routine workflows or automation, and is also available online -&gt;</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400" spc="-1" strike="noStrike">
                <a:solidFill>
                  <a:srgbClr val="053285"/>
                </a:solidFill>
                <a:latin typeface="Century Gothic"/>
                <a:ea typeface="Century Gothic"/>
              </a:rPr>
              <a:t>CC and other IOOS DMAC software available on IOOS’ GitHub: </a:t>
            </a:r>
            <a:endParaRPr b="0" lang="en-US" sz="1400" spc="-1" strike="noStrike">
              <a:latin typeface="Arial"/>
            </a:endParaRPr>
          </a:p>
          <a:p>
            <a:pPr>
              <a:lnSpc>
                <a:spcPct val="100000"/>
              </a:lnSpc>
            </a:pPr>
            <a:r>
              <a:rPr b="0" lang="en-US" sz="1400" spc="-1" strike="noStrike" u="sng">
                <a:solidFill>
                  <a:srgbClr val="0000ff"/>
                </a:solidFill>
                <a:uFillTx/>
                <a:latin typeface="Century Gothic"/>
                <a:ea typeface="Century Gothic"/>
                <a:hlinkClick r:id="rId1"/>
              </a:rPr>
              <a:t>https://github.com/ioos/compliance-checker/</a:t>
            </a:r>
            <a:endParaRPr b="0" lang="en-US" sz="1400" spc="-1" strike="noStrike">
              <a:latin typeface="Arial"/>
            </a:endParaRPr>
          </a:p>
          <a:p>
            <a:pPr>
              <a:lnSpc>
                <a:spcPct val="100000"/>
              </a:lnSpc>
            </a:pPr>
            <a:r>
              <a:rPr b="0" lang="en-US" sz="1400" spc="-1" strike="noStrike" u="sng">
                <a:solidFill>
                  <a:srgbClr val="0000ff"/>
                </a:solidFill>
                <a:uFillTx/>
                <a:latin typeface="Century Gothic"/>
                <a:ea typeface="Century Gothic"/>
                <a:hlinkClick r:id="rId2"/>
              </a:rPr>
              <a:t>https://github.com/ioos/</a:t>
            </a:r>
            <a:endParaRPr b="0" lang="en-US" sz="1400" spc="-1" strike="noStrike">
              <a:latin typeface="Arial"/>
            </a:endParaRPr>
          </a:p>
          <a:p>
            <a:pPr>
              <a:lnSpc>
                <a:spcPct val="100000"/>
              </a:lnSpc>
            </a:pPr>
            <a:endParaRPr b="0" lang="en-US" sz="1400" spc="-1" strike="noStrike">
              <a:latin typeface="Arial"/>
            </a:endParaRPr>
          </a:p>
          <a:p>
            <a:pPr>
              <a:lnSpc>
                <a:spcPct val="100000"/>
              </a:lnSpc>
            </a:pPr>
            <a:endParaRPr b="0" lang="en-US" sz="1400" spc="-1" strike="noStrike">
              <a:latin typeface="Arial"/>
            </a:endParaRPr>
          </a:p>
        </p:txBody>
      </p:sp>
      <p:pic>
        <p:nvPicPr>
          <p:cNvPr id="188" name="Google Shape;679;p108" descr=""/>
          <p:cNvPicPr/>
          <p:nvPr/>
        </p:nvPicPr>
        <p:blipFill>
          <a:blip r:embed="rId3"/>
          <a:stretch/>
        </p:blipFill>
        <p:spPr>
          <a:xfrm>
            <a:off x="4690080" y="2671560"/>
            <a:ext cx="4033800" cy="4006080"/>
          </a:xfrm>
          <a:prstGeom prst="rect">
            <a:avLst/>
          </a:prstGeom>
          <a:ln w="19080">
            <a:solidFill>
              <a:schemeClr val="dk2"/>
            </a:solidFill>
            <a:round/>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2800" spc="-1" strike="noStrike">
                <a:solidFill>
                  <a:srgbClr val="f5f5f5"/>
                </a:solidFill>
                <a:latin typeface="Rockwell"/>
                <a:ea typeface="Rockwell"/>
              </a:rPr>
              <a:t>IOOS Sensor Map: Data Views</a:t>
            </a:r>
            <a:endParaRPr b="0" lang="en-US" sz="2800" spc="-1" strike="noStrike">
              <a:latin typeface="Arial"/>
            </a:endParaRPr>
          </a:p>
        </p:txBody>
      </p:sp>
      <p:sp>
        <p:nvSpPr>
          <p:cNvPr id="190" name="CustomShape 2"/>
          <p:cNvSpPr/>
          <p:nvPr/>
        </p:nvSpPr>
        <p:spPr>
          <a:xfrm>
            <a:off x="457200" y="6356520"/>
            <a:ext cx="761400" cy="364320"/>
          </a:xfrm>
          <a:prstGeom prst="rect">
            <a:avLst/>
          </a:prstGeom>
          <a:noFill/>
          <a:ln>
            <a:noFill/>
          </a:ln>
        </p:spPr>
        <p:style>
          <a:lnRef idx="0"/>
          <a:fillRef idx="0"/>
          <a:effectRef idx="0"/>
          <a:fontRef idx="minor"/>
        </p:style>
      </p:sp>
      <p:pic>
        <p:nvPicPr>
          <p:cNvPr id="191" name="Google Shape;605;p100" descr=""/>
          <p:cNvPicPr/>
          <p:nvPr/>
        </p:nvPicPr>
        <p:blipFill>
          <a:blip r:embed="rId1"/>
          <a:stretch/>
        </p:blipFill>
        <p:spPr>
          <a:xfrm>
            <a:off x="457200" y="762120"/>
            <a:ext cx="7790760" cy="4741200"/>
          </a:xfrm>
          <a:prstGeom prst="rect">
            <a:avLst/>
          </a:prstGeom>
          <a:ln>
            <a:noFill/>
          </a:ln>
        </p:spPr>
      </p:pic>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Extra Slides</a:t>
            </a:r>
            <a:endParaRPr b="0" lang="en-US" sz="3200" spc="-1" strike="noStrike">
              <a:latin typeface="Arial"/>
            </a:endParaRPr>
          </a:p>
        </p:txBody>
      </p:sp>
      <p:sp>
        <p:nvSpPr>
          <p:cNvPr id="193" name="CustomShape 2"/>
          <p:cNvSpPr/>
          <p:nvPr/>
        </p:nvSpPr>
        <p:spPr>
          <a:xfrm>
            <a:off x="457200" y="6356520"/>
            <a:ext cx="761400" cy="364320"/>
          </a:xfrm>
          <a:prstGeom prst="rect">
            <a:avLst/>
          </a:prstGeom>
          <a:noFill/>
          <a:ln>
            <a:noFill/>
          </a:ln>
        </p:spPr>
        <p:style>
          <a:lnRef idx="0"/>
          <a:fillRef idx="0"/>
          <a:effectRef idx="0"/>
          <a:fontRef idx="minor"/>
        </p:style>
      </p:sp>
      <p:sp>
        <p:nvSpPr>
          <p:cNvPr id="194" name="CustomShape 3"/>
          <p:cNvSpPr/>
          <p:nvPr/>
        </p:nvSpPr>
        <p:spPr>
          <a:xfrm>
            <a:off x="358200" y="927360"/>
            <a:ext cx="8500680" cy="5428440"/>
          </a:xfrm>
          <a:prstGeom prst="rect">
            <a:avLst/>
          </a:prstGeom>
          <a:noFill/>
          <a:ln>
            <a:noFill/>
          </a:ln>
        </p:spPr>
        <p:style>
          <a:lnRef idx="0"/>
          <a:fillRef idx="0"/>
          <a:effectRef idx="0"/>
          <a:fontRef idx="minor"/>
        </p:style>
      </p:sp>
      <p:pic>
        <p:nvPicPr>
          <p:cNvPr id="195" name="" descr=""/>
          <p:cNvPicPr/>
          <p:nvPr/>
        </p:nvPicPr>
        <p:blipFill>
          <a:blip r:embed="rId1"/>
          <a:stretch/>
        </p:blipFill>
        <p:spPr>
          <a:xfrm>
            <a:off x="-14760" y="121320"/>
            <a:ext cx="9143280" cy="6634440"/>
          </a:xfrm>
          <a:prstGeom prst="rect">
            <a:avLst/>
          </a:prstGeom>
          <a:ln>
            <a:noFill/>
          </a:ln>
        </p:spPr>
      </p:pic>
      <p:sp>
        <p:nvSpPr>
          <p:cNvPr id="196" name="CustomShape 4"/>
          <p:cNvSpPr/>
          <p:nvPr/>
        </p:nvSpPr>
        <p:spPr>
          <a:xfrm>
            <a:off x="3754080" y="513360"/>
            <a:ext cx="3835080" cy="857880"/>
          </a:xfrm>
          <a:prstGeom prst="rect">
            <a:avLst/>
          </a:prstGeom>
          <a:solidFill>
            <a:srgbClr val="006699">
              <a:alpha val="52000"/>
            </a:srgbClr>
          </a:solid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ffff00"/>
                </a:solidFill>
                <a:latin typeface="Arial"/>
              </a:rPr>
              <a:t>Glider DAC ERDDAP</a:t>
            </a:r>
            <a:endParaRPr b="0" lang="en-US" sz="1800" spc="-1" strike="noStrike">
              <a:latin typeface="Arial"/>
            </a:endParaRPr>
          </a:p>
          <a:p>
            <a:pPr algn="ctr">
              <a:lnSpc>
                <a:spcPct val="100000"/>
              </a:lnSpc>
            </a:pPr>
            <a:r>
              <a:rPr b="0" lang="en-US" sz="1800" spc="-1" strike="noStrike" u="sng">
                <a:solidFill>
                  <a:srgbClr val="0000ff"/>
                </a:solidFill>
                <a:uFillTx/>
                <a:latin typeface="Arial"/>
                <a:hlinkClick r:id="rId2"/>
              </a:rPr>
              <a:t>https://data.ioos.us/gliders/erddap/</a:t>
            </a:r>
            <a:endParaRPr b="0" lang="en-US" sz="1800" spc="-1" strike="noStrike">
              <a:latin typeface="Arial"/>
            </a:endParaRPr>
          </a:p>
          <a:p>
            <a:pPr algn="ctr">
              <a:lnSpc>
                <a:spcPct val="100000"/>
              </a:lnSpc>
            </a:pPr>
            <a:endParaRPr b="0" lang="en-US" sz="1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2600" spc="-1" strike="noStrike">
                <a:solidFill>
                  <a:srgbClr val="f5f5f5"/>
                </a:solidFill>
                <a:latin typeface="Rockwell"/>
                <a:ea typeface="Rockwell"/>
              </a:rPr>
              <a:t>RA Application: NANOOS Visualization System (NVS)</a:t>
            </a:r>
            <a:endParaRPr b="0" lang="en-US" sz="2600" spc="-1" strike="noStrike">
              <a:latin typeface="Arial"/>
            </a:endParaRPr>
          </a:p>
        </p:txBody>
      </p:sp>
      <p:sp>
        <p:nvSpPr>
          <p:cNvPr id="198" name="CustomShape 2"/>
          <p:cNvSpPr/>
          <p:nvPr/>
        </p:nvSpPr>
        <p:spPr>
          <a:xfrm>
            <a:off x="457200" y="6356520"/>
            <a:ext cx="761400" cy="364320"/>
          </a:xfrm>
          <a:prstGeom prst="rect">
            <a:avLst/>
          </a:prstGeom>
          <a:noFill/>
          <a:ln>
            <a:noFill/>
          </a:ln>
        </p:spPr>
        <p:style>
          <a:lnRef idx="0"/>
          <a:fillRef idx="0"/>
          <a:effectRef idx="0"/>
          <a:fontRef idx="minor"/>
        </p:style>
      </p:sp>
      <p:sp>
        <p:nvSpPr>
          <p:cNvPr id="199" name="CustomShape 3"/>
          <p:cNvSpPr/>
          <p:nvPr/>
        </p:nvSpPr>
        <p:spPr>
          <a:xfrm>
            <a:off x="358200" y="927360"/>
            <a:ext cx="8500680" cy="5428440"/>
          </a:xfrm>
          <a:prstGeom prst="rect">
            <a:avLst/>
          </a:prstGeom>
          <a:noFill/>
          <a:ln>
            <a:noFill/>
          </a:ln>
        </p:spPr>
        <p:style>
          <a:lnRef idx="0"/>
          <a:fillRef idx="0"/>
          <a:effectRef idx="0"/>
          <a:fontRef idx="minor"/>
        </p:style>
      </p:sp>
      <p:pic>
        <p:nvPicPr>
          <p:cNvPr id="200" name="" descr=""/>
          <p:cNvPicPr/>
          <p:nvPr/>
        </p:nvPicPr>
        <p:blipFill>
          <a:blip r:embed="rId1"/>
          <a:stretch/>
        </p:blipFill>
        <p:spPr>
          <a:xfrm>
            <a:off x="21240" y="631800"/>
            <a:ext cx="9143280" cy="6261480"/>
          </a:xfrm>
          <a:prstGeom prst="rect">
            <a:avLst/>
          </a:prstGeom>
          <a:ln>
            <a:noFill/>
          </a:ln>
        </p:spPr>
      </p:pic>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IOOS DMAC Standards</a:t>
            </a:r>
            <a:endParaRPr b="0" lang="en-US" sz="3200" spc="-1" strike="noStrike">
              <a:latin typeface="Arial"/>
            </a:endParaRPr>
          </a:p>
        </p:txBody>
      </p:sp>
      <p:sp>
        <p:nvSpPr>
          <p:cNvPr id="123" name="CustomShape 2"/>
          <p:cNvSpPr/>
          <p:nvPr/>
        </p:nvSpPr>
        <p:spPr>
          <a:xfrm>
            <a:off x="457200" y="6356520"/>
            <a:ext cx="761400" cy="364320"/>
          </a:xfrm>
          <a:prstGeom prst="rect">
            <a:avLst/>
          </a:prstGeom>
          <a:noFill/>
          <a:ln>
            <a:noFill/>
          </a:ln>
        </p:spPr>
        <p:style>
          <a:lnRef idx="0"/>
          <a:fillRef idx="0"/>
          <a:effectRef idx="0"/>
          <a:fontRef idx="minor"/>
        </p:style>
      </p:sp>
      <p:sp>
        <p:nvSpPr>
          <p:cNvPr id="124" name="CustomShape 3"/>
          <p:cNvSpPr/>
          <p:nvPr/>
        </p:nvSpPr>
        <p:spPr>
          <a:xfrm>
            <a:off x="358200" y="927360"/>
            <a:ext cx="8500680" cy="5428440"/>
          </a:xfrm>
          <a:prstGeom prst="rect">
            <a:avLst/>
          </a:prstGeom>
          <a:noFill/>
          <a:ln>
            <a:noFill/>
          </a:ln>
        </p:spPr>
        <p:style>
          <a:lnRef idx="0"/>
          <a:fillRef idx="0"/>
          <a:effectRef idx="0"/>
          <a:fontRef idx="minor"/>
        </p:style>
        <p:txBody>
          <a:bodyPr lIns="90000" rIns="90000" tIns="91440" bIns="91440"/>
          <a:p>
            <a:pPr>
              <a:lnSpc>
                <a:spcPct val="100000"/>
              </a:lnSpc>
            </a:pPr>
            <a:r>
              <a:rPr b="0" lang="en-US" sz="1800" spc="-1" strike="noStrike">
                <a:solidFill>
                  <a:srgbClr val="053285"/>
                </a:solidFill>
                <a:latin typeface="Century Gothic"/>
                <a:ea typeface="Century Gothic"/>
              </a:rPr>
              <a:t>This is the theme text</a:t>
            </a:r>
            <a:endParaRPr b="0" lang="en-US" sz="1800" spc="-1" strike="noStrike">
              <a:latin typeface="Arial"/>
            </a:endParaRPr>
          </a:p>
        </p:txBody>
      </p:sp>
      <p:pic>
        <p:nvPicPr>
          <p:cNvPr id="125" name="Google Shape;93;p19" descr=""/>
          <p:cNvPicPr/>
          <p:nvPr/>
        </p:nvPicPr>
        <p:blipFill>
          <a:blip r:embed="rId1"/>
          <a:stretch/>
        </p:blipFill>
        <p:spPr>
          <a:xfrm>
            <a:off x="4320" y="17280"/>
            <a:ext cx="9138960" cy="6930000"/>
          </a:xfrm>
          <a:prstGeom prst="rect">
            <a:avLst/>
          </a:prstGeom>
          <a:ln>
            <a:noFill/>
          </a:ln>
        </p:spPr>
      </p:pic>
      <p:sp>
        <p:nvSpPr>
          <p:cNvPr id="126" name="CustomShape 4"/>
          <p:cNvSpPr/>
          <p:nvPr/>
        </p:nvSpPr>
        <p:spPr>
          <a:xfrm>
            <a:off x="457200" y="284760"/>
            <a:ext cx="8061840" cy="1376280"/>
          </a:xfrm>
          <a:prstGeom prst="rect">
            <a:avLst/>
          </a:prstGeom>
          <a:noFill/>
          <a:ln>
            <a:noFill/>
          </a:ln>
        </p:spPr>
        <p:style>
          <a:lnRef idx="0"/>
          <a:fillRef idx="0"/>
          <a:effectRef idx="0"/>
          <a:fontRef idx="minor"/>
        </p:style>
        <p:txBody>
          <a:bodyPr lIns="90000" rIns="90000" tIns="91440" bIns="91440" anchor="ctr"/>
          <a:p>
            <a:pPr algn="ctr">
              <a:lnSpc>
                <a:spcPct val="115000"/>
              </a:lnSpc>
            </a:pPr>
            <a:r>
              <a:rPr b="1" lang="en-US" sz="2000" spc="-1" strike="noStrike">
                <a:solidFill>
                  <a:srgbClr val="f5f5f5"/>
                </a:solidFill>
                <a:latin typeface="Century Gothic"/>
                <a:ea typeface="Century Gothic"/>
              </a:rPr>
              <a:t>U.S. Integrated Ocean Observing System (IOOS) works with 11 Regional Associations and 17 Federal agencies to build this observing </a:t>
            </a:r>
            <a:r>
              <a:rPr b="1" i="1" lang="en-US" sz="2000" spc="-1" strike="noStrike">
                <a:solidFill>
                  <a:srgbClr val="f5f5f5"/>
                </a:solidFill>
                <a:latin typeface="Century Gothic"/>
                <a:ea typeface="Century Gothic"/>
              </a:rPr>
              <a:t>(and modeling)</a:t>
            </a:r>
            <a:r>
              <a:rPr b="1" lang="en-US" sz="2000" spc="-1" strike="noStrike">
                <a:solidFill>
                  <a:srgbClr val="f5f5f5"/>
                </a:solidFill>
                <a:latin typeface="Century Gothic"/>
                <a:ea typeface="Century Gothic"/>
              </a:rPr>
              <a:t> network and distribute information</a:t>
            </a:r>
            <a:endParaRPr b="0" lang="en-US" sz="2000" spc="-1" strike="noStrike">
              <a:latin typeface="Arial"/>
            </a:endParaRPr>
          </a:p>
        </p:txBody>
      </p:sp>
      <p:pic>
        <p:nvPicPr>
          <p:cNvPr id="127" name="Google Shape;95;p19" descr=""/>
          <p:cNvPicPr/>
          <p:nvPr/>
        </p:nvPicPr>
        <p:blipFill>
          <a:blip r:embed="rId2"/>
          <a:stretch/>
        </p:blipFill>
        <p:spPr>
          <a:xfrm>
            <a:off x="753120" y="3945600"/>
            <a:ext cx="2338920" cy="2648880"/>
          </a:xfrm>
          <a:prstGeom prst="rect">
            <a:avLst/>
          </a:prstGeom>
          <a:ln>
            <a:noFill/>
          </a:ln>
        </p:spPr>
      </p:pic>
      <p:sp>
        <p:nvSpPr>
          <p:cNvPr id="128" name="CustomShape 5"/>
          <p:cNvSpPr/>
          <p:nvPr/>
        </p:nvSpPr>
        <p:spPr>
          <a:xfrm>
            <a:off x="639720" y="3391560"/>
            <a:ext cx="2565360" cy="720360"/>
          </a:xfrm>
          <a:prstGeom prst="rect">
            <a:avLst/>
          </a:prstGeom>
          <a:noFill/>
          <a:ln>
            <a:noFill/>
          </a:ln>
        </p:spPr>
        <p:style>
          <a:lnRef idx="0"/>
          <a:fillRef idx="0"/>
          <a:effectRef idx="0"/>
          <a:fontRef idx="minor"/>
        </p:style>
        <p:txBody>
          <a:bodyPr lIns="90000" rIns="90000" tIns="91440" bIns="91440" anchor="ctr"/>
          <a:p>
            <a:pPr algn="ctr">
              <a:lnSpc>
                <a:spcPct val="115000"/>
              </a:lnSpc>
            </a:pPr>
            <a:r>
              <a:rPr b="1" lang="en-US" sz="2000" spc="-1" strike="noStrike">
                <a:solidFill>
                  <a:srgbClr val="f5f5f5"/>
                </a:solidFill>
                <a:latin typeface="Century Gothic"/>
                <a:ea typeface="Century Gothic"/>
              </a:rPr>
              <a:t>Federal Partners</a:t>
            </a:r>
            <a:endParaRPr b="0" lang="en-US" sz="20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2600" spc="-1" strike="noStrike">
                <a:solidFill>
                  <a:srgbClr val="f5f5f5"/>
                </a:solidFill>
                <a:latin typeface="Rockwell"/>
                <a:ea typeface="Rockwell"/>
              </a:rPr>
              <a:t>RA Application: NANOOS Visualization System (NVS)</a:t>
            </a:r>
            <a:endParaRPr b="0" lang="en-US" sz="2600" spc="-1" strike="noStrike">
              <a:latin typeface="Arial"/>
            </a:endParaRPr>
          </a:p>
        </p:txBody>
      </p:sp>
      <p:sp>
        <p:nvSpPr>
          <p:cNvPr id="202" name="CustomShape 2"/>
          <p:cNvSpPr/>
          <p:nvPr/>
        </p:nvSpPr>
        <p:spPr>
          <a:xfrm>
            <a:off x="457200" y="6356520"/>
            <a:ext cx="761400" cy="364320"/>
          </a:xfrm>
          <a:prstGeom prst="rect">
            <a:avLst/>
          </a:prstGeom>
          <a:noFill/>
          <a:ln>
            <a:noFill/>
          </a:ln>
        </p:spPr>
        <p:style>
          <a:lnRef idx="0"/>
          <a:fillRef idx="0"/>
          <a:effectRef idx="0"/>
          <a:fontRef idx="minor"/>
        </p:style>
      </p:sp>
      <p:sp>
        <p:nvSpPr>
          <p:cNvPr id="203" name="CustomShape 3"/>
          <p:cNvSpPr/>
          <p:nvPr/>
        </p:nvSpPr>
        <p:spPr>
          <a:xfrm>
            <a:off x="358200" y="927360"/>
            <a:ext cx="8500680" cy="5428440"/>
          </a:xfrm>
          <a:prstGeom prst="rect">
            <a:avLst/>
          </a:prstGeom>
          <a:noFill/>
          <a:ln>
            <a:noFill/>
          </a:ln>
        </p:spPr>
        <p:style>
          <a:lnRef idx="0"/>
          <a:fillRef idx="0"/>
          <a:effectRef idx="0"/>
          <a:fontRef idx="minor"/>
        </p:style>
      </p:sp>
      <p:pic>
        <p:nvPicPr>
          <p:cNvPr id="204" name="" descr=""/>
          <p:cNvPicPr/>
          <p:nvPr/>
        </p:nvPicPr>
        <p:blipFill>
          <a:blip r:embed="rId1"/>
          <a:stretch/>
        </p:blipFill>
        <p:spPr>
          <a:xfrm>
            <a:off x="21240" y="618480"/>
            <a:ext cx="9143280" cy="6071760"/>
          </a:xfrm>
          <a:prstGeom prst="rect">
            <a:avLst/>
          </a:prstGeom>
          <a:ln>
            <a:noFill/>
          </a:ln>
        </p:spPr>
      </p:pic>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Bonus Links</a:t>
            </a:r>
            <a:r>
              <a:rPr b="0" lang="en-US" sz="3200" spc="-1" strike="noStrike">
                <a:solidFill>
                  <a:srgbClr val="f5f5f5"/>
                </a:solidFill>
                <a:latin typeface="Rockwell"/>
                <a:ea typeface="Rockwell"/>
              </a:rPr>
              <a:t>	</a:t>
            </a:r>
            <a:endParaRPr b="0" lang="en-US" sz="3200" spc="-1" strike="noStrike">
              <a:latin typeface="Arial"/>
            </a:endParaRPr>
          </a:p>
        </p:txBody>
      </p:sp>
      <p:sp>
        <p:nvSpPr>
          <p:cNvPr id="206" name="CustomShape 2"/>
          <p:cNvSpPr/>
          <p:nvPr/>
        </p:nvSpPr>
        <p:spPr>
          <a:xfrm>
            <a:off x="457200" y="6356520"/>
            <a:ext cx="761400" cy="364320"/>
          </a:xfrm>
          <a:prstGeom prst="rect">
            <a:avLst/>
          </a:prstGeom>
          <a:noFill/>
          <a:ln>
            <a:noFill/>
          </a:ln>
        </p:spPr>
        <p:style>
          <a:lnRef idx="0"/>
          <a:fillRef idx="0"/>
          <a:effectRef idx="0"/>
          <a:fontRef idx="minor"/>
        </p:style>
      </p:sp>
      <p:sp>
        <p:nvSpPr>
          <p:cNvPr id="207" name="CustomShape 3"/>
          <p:cNvSpPr/>
          <p:nvPr/>
        </p:nvSpPr>
        <p:spPr>
          <a:xfrm>
            <a:off x="394920" y="927360"/>
            <a:ext cx="8500680" cy="542844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IOOS Data Demo Center: </a:t>
            </a:r>
            <a:r>
              <a:rPr b="0" lang="en-US" sz="1800" spc="-1" strike="noStrike" u="sng">
                <a:solidFill>
                  <a:srgbClr val="0000ff"/>
                </a:solidFill>
                <a:uFillTx/>
                <a:latin typeface="Century Gothic"/>
                <a:ea typeface="Century Gothic"/>
                <a:hlinkClick r:id="rId1"/>
              </a:rPr>
              <a:t>http://ioos.github.io/notebooks_demos/code_gallery/</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IOOS Data Catalog: </a:t>
            </a:r>
            <a:r>
              <a:rPr b="0" lang="en-US" sz="1800" spc="-1" strike="noStrike" u="sng">
                <a:solidFill>
                  <a:srgbClr val="0000ff"/>
                </a:solidFill>
                <a:uFillTx/>
                <a:latin typeface="Century Gothic"/>
                <a:ea typeface="Century Gothic"/>
                <a:hlinkClick r:id="rId2"/>
              </a:rPr>
              <a:t>https://data.ioos.us/</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THREDDS: </a:t>
            </a:r>
            <a:r>
              <a:rPr b="0" lang="en-US" sz="1800" spc="-1" strike="noStrike" u="sng">
                <a:solidFill>
                  <a:srgbClr val="0000ff"/>
                </a:solidFill>
                <a:uFillTx/>
                <a:latin typeface="Century Gothic"/>
                <a:ea typeface="Century Gothic"/>
                <a:hlinkClick r:id="rId3"/>
              </a:rPr>
              <a:t>http://www.unidata.ucar.edu/software/thredds/current/tds/</a:t>
            </a: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ncISO/threddsIso:  </a:t>
            </a:r>
            <a:r>
              <a:rPr b="0" lang="en-US" sz="1800" spc="-1" strike="noStrike" u="sng">
                <a:solidFill>
                  <a:srgbClr val="0000ff"/>
                </a:solidFill>
                <a:uFillTx/>
                <a:latin typeface="Century Gothic"/>
                <a:ea typeface="Century Gothic"/>
                <a:hlinkClick r:id="rId4"/>
              </a:rPr>
              <a:t>https://github.com/Unidata/threddsIso</a:t>
            </a: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ncSOS: </a:t>
            </a:r>
            <a:r>
              <a:rPr b="0" lang="en-US" sz="1800" spc="-1" strike="noStrike" u="sng">
                <a:solidFill>
                  <a:srgbClr val="0000ff"/>
                </a:solidFill>
                <a:uFillTx/>
                <a:latin typeface="Century Gothic"/>
                <a:ea typeface="Century Gothic"/>
                <a:hlinkClick r:id="rId5"/>
              </a:rPr>
              <a:t>https://github.com/asascience-open/ncSOS</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ncWMS:  </a:t>
            </a:r>
            <a:r>
              <a:rPr b="0" lang="en-US" sz="1800" spc="-1" strike="noStrike" u="sng">
                <a:solidFill>
                  <a:srgbClr val="0000ff"/>
                </a:solidFill>
                <a:uFillTx/>
                <a:latin typeface="Century Gothic"/>
                <a:ea typeface="Century Gothic"/>
                <a:hlinkClick r:id="rId6"/>
              </a:rPr>
              <a:t>https://github.com/Reading-eScience-Centre/ncwms</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ERDDAP: </a:t>
            </a:r>
            <a:r>
              <a:rPr b="0" lang="en-US" sz="1800" spc="-1" strike="noStrike" u="sng">
                <a:solidFill>
                  <a:srgbClr val="0000ff"/>
                </a:solidFill>
                <a:uFillTx/>
                <a:latin typeface="Century Gothic"/>
                <a:ea typeface="Century Gothic"/>
                <a:hlinkClick r:id="rId7"/>
              </a:rPr>
              <a:t>http://coastwatch.pfeg.noaa.gov/erddap/download/setup.html</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i52N-SOS: </a:t>
            </a:r>
            <a:r>
              <a:rPr b="0" lang="en-US" sz="1800" spc="-1" strike="noStrike" u="sng">
                <a:solidFill>
                  <a:srgbClr val="0000ff"/>
                </a:solidFill>
                <a:uFillTx/>
                <a:latin typeface="Century Gothic"/>
                <a:ea typeface="Century Gothic"/>
                <a:hlinkClick r:id="rId8"/>
              </a:rPr>
              <a:t>https://github.com/ioos/i52n-sos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4320" y="17280"/>
            <a:ext cx="9138960" cy="591480"/>
          </a:xfrm>
          <a:prstGeom prst="rect">
            <a:avLst/>
          </a:prstGeom>
          <a:noFill/>
          <a:ln>
            <a:noFill/>
          </a:ln>
        </p:spPr>
        <p:style>
          <a:lnRef idx="0"/>
          <a:fillRef idx="0"/>
          <a:effectRef idx="0"/>
          <a:fontRef idx="minor"/>
        </p:style>
      </p:sp>
      <p:sp>
        <p:nvSpPr>
          <p:cNvPr id="209" name="CustomShape 2"/>
          <p:cNvSpPr/>
          <p:nvPr/>
        </p:nvSpPr>
        <p:spPr>
          <a:xfrm>
            <a:off x="457200" y="6356520"/>
            <a:ext cx="761400" cy="364320"/>
          </a:xfrm>
          <a:prstGeom prst="rect">
            <a:avLst/>
          </a:prstGeom>
          <a:noFill/>
          <a:ln>
            <a:noFill/>
          </a:ln>
        </p:spPr>
        <p:style>
          <a:lnRef idx="0"/>
          <a:fillRef idx="0"/>
          <a:effectRef idx="0"/>
          <a:fontRef idx="minor"/>
        </p:style>
      </p:sp>
      <p:sp>
        <p:nvSpPr>
          <p:cNvPr id="210" name="CustomShape 3"/>
          <p:cNvSpPr/>
          <p:nvPr/>
        </p:nvSpPr>
        <p:spPr>
          <a:xfrm>
            <a:off x="257760" y="351360"/>
            <a:ext cx="8762760" cy="542844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gn="ctr">
              <a:lnSpc>
                <a:spcPct val="100000"/>
              </a:lnSpc>
            </a:pPr>
            <a:r>
              <a:rPr b="1" lang="en-US" sz="7200" spc="-1" strike="noStrike">
                <a:solidFill>
                  <a:srgbClr val="053285"/>
                </a:solidFill>
                <a:latin typeface="Century Gothic"/>
                <a:ea typeface="Century Gothic"/>
              </a:rPr>
              <a:t>Demos</a:t>
            </a:r>
            <a:endParaRPr b="0" lang="en-US" sz="7200" spc="-1" strike="noStrike">
              <a:latin typeface="Arial"/>
            </a:endParaRPr>
          </a:p>
          <a:p>
            <a:pPr algn="ctr">
              <a:lnSpc>
                <a:spcPct val="100000"/>
              </a:lnSpc>
            </a:pPr>
            <a:r>
              <a:rPr b="1" lang="en-US" sz="2400" spc="-1" strike="noStrike">
                <a:solidFill>
                  <a:srgbClr val="053285"/>
                </a:solidFill>
                <a:latin typeface="Century Gothic"/>
                <a:ea typeface="Century Gothic"/>
              </a:rPr>
              <a:t>Python Jupyter Notebooks at</a:t>
            </a:r>
            <a:endParaRPr b="0" lang="en-US" sz="2400" spc="-1" strike="noStrike">
              <a:latin typeface="Arial"/>
            </a:endParaRPr>
          </a:p>
          <a:p>
            <a:pPr algn="ctr">
              <a:lnSpc>
                <a:spcPct val="100000"/>
              </a:lnSpc>
            </a:pPr>
            <a:endParaRPr b="0" lang="en-US" sz="2400" spc="-1" strike="noStrike">
              <a:latin typeface="Arial"/>
            </a:endParaRPr>
          </a:p>
          <a:p>
            <a:pPr algn="ctr">
              <a:lnSpc>
                <a:spcPct val="100000"/>
              </a:lnSpc>
            </a:pPr>
            <a:r>
              <a:rPr b="1" lang="en-US" sz="1800" spc="-1" strike="noStrike">
                <a:solidFill>
                  <a:srgbClr val="053285"/>
                </a:solidFill>
                <a:latin typeface="Century Gothic"/>
                <a:ea typeface="Century Gothic"/>
              </a:rPr>
              <a:t>https://github.com/oceanhackweek/ohw2018_tutorials/tree/master/day2/ioos_data_access </a:t>
            </a:r>
            <a:endParaRPr b="0" lang="en-US" sz="1800" spc="-1" strike="noStrike">
              <a:latin typeface="Arial"/>
            </a:endParaRPr>
          </a:p>
          <a:p>
            <a:pPr algn="ctr">
              <a:lnSpc>
                <a:spcPct val="100000"/>
              </a:lnSpc>
            </a:pPr>
            <a:r>
              <a:rPr b="0" lang="en-US" sz="2000" spc="-1" strike="noStrike">
                <a:solidFill>
                  <a:srgbClr val="053285"/>
                </a:solidFill>
                <a:latin typeface="Century Gothic"/>
                <a:ea typeface="Century Gothic"/>
              </a:rPr>
              <a:t>(</a:t>
            </a:r>
            <a:r>
              <a:rPr b="0" lang="en-US" sz="2000" spc="-1" strike="noStrike" u="sng">
                <a:solidFill>
                  <a:srgbClr val="0000ff"/>
                </a:solidFill>
                <a:uFillTx/>
                <a:latin typeface="Century Gothic"/>
                <a:ea typeface="Century Gothic"/>
                <a:hlinkClick r:id="rId1"/>
              </a:rPr>
              <a:t>view at nbviewer</a:t>
            </a:r>
            <a:r>
              <a:rPr b="0" lang="en-US" sz="2000" spc="-1" strike="noStrike">
                <a:solidFill>
                  <a:srgbClr val="053285"/>
                </a:solidFill>
                <a:latin typeface="Century Gothic"/>
                <a:ea typeface="Century Gothic"/>
              </a:rPr>
              <a:t>)</a:t>
            </a:r>
            <a:endParaRPr b="0" lang="en-US" sz="2000" spc="-1" strike="noStrike">
              <a:latin typeface="Arial"/>
            </a:endParaRPr>
          </a:p>
          <a:p>
            <a:pPr algn="ctr">
              <a:lnSpc>
                <a:spcPct val="100000"/>
              </a:lnSpc>
            </a:pPr>
            <a:endParaRPr b="0" lang="en-US" sz="2000" spc="-1" strike="noStrike">
              <a:latin typeface="Arial"/>
            </a:endParaRPr>
          </a:p>
          <a:p>
            <a:pPr>
              <a:lnSpc>
                <a:spcPct val="100000"/>
              </a:lnSpc>
            </a:pPr>
            <a:endParaRPr b="0" lang="en-US" sz="2000" spc="-1" strike="noStrike">
              <a:latin typeface="Arial"/>
            </a:endParaRPr>
          </a:p>
          <a:p>
            <a:pPr marL="457200" indent="-342360">
              <a:lnSpc>
                <a:spcPct val="100000"/>
              </a:lnSpc>
              <a:buClr>
                <a:srgbClr val="053285"/>
              </a:buClr>
              <a:buFont typeface="Century Gothic"/>
              <a:buAutoNum type="arabicPeriod"/>
            </a:pPr>
            <a:r>
              <a:rPr b="1" lang="en-US" sz="1800" spc="-1" strike="noStrike" u="sng">
                <a:solidFill>
                  <a:srgbClr val="0000ff"/>
                </a:solidFill>
                <a:uFillTx/>
                <a:latin typeface="Century Gothic"/>
                <a:ea typeface="Century Gothic"/>
                <a:hlinkClick r:id="rId2"/>
              </a:rPr>
              <a:t>01-iooscatalog_fixedlocationobs.ipynb</a:t>
            </a:r>
            <a:r>
              <a:rPr b="1" lang="en-US" sz="1800" spc="-1" strike="noStrike">
                <a:solidFill>
                  <a:srgbClr val="053285"/>
                </a:solidFill>
                <a:latin typeface="Century Gothic"/>
                <a:ea typeface="Century Gothic"/>
              </a:rPr>
              <a:t>:</a:t>
            </a:r>
            <a:r>
              <a:rPr b="0" lang="en-US" sz="1800" spc="-1" strike="noStrike">
                <a:solidFill>
                  <a:srgbClr val="053285"/>
                </a:solidFill>
                <a:latin typeface="Century Gothic"/>
                <a:ea typeface="Century Gothic"/>
              </a:rPr>
              <a:t> IOOS Catalog discovery (OGC CSW) and access for fixed-location observing assets in Endurance Array region</a:t>
            </a:r>
            <a:endParaRPr b="0" lang="en-US" sz="1800" spc="-1" strike="noStrike">
              <a:latin typeface="Arial"/>
            </a:endParaRPr>
          </a:p>
          <a:p>
            <a:pPr marL="457200" indent="-342360">
              <a:lnSpc>
                <a:spcPct val="100000"/>
              </a:lnSpc>
              <a:buClr>
                <a:srgbClr val="053285"/>
              </a:buClr>
              <a:buFont typeface="Century Gothic"/>
              <a:buAutoNum type="arabicPeriod"/>
            </a:pPr>
            <a:r>
              <a:rPr b="1" lang="en-US" sz="1800" spc="-1" strike="noStrike" u="sng">
                <a:solidFill>
                  <a:srgbClr val="0000ff"/>
                </a:solidFill>
                <a:uFillTx/>
                <a:latin typeface="Century Gothic"/>
                <a:ea typeface="Century Gothic"/>
                <a:hlinkClick r:id="rId3"/>
              </a:rPr>
              <a:t>02-iooscatalog_models.ipynb</a:t>
            </a:r>
            <a:r>
              <a:rPr b="1" lang="en-US" sz="1800" spc="-1" strike="noStrike">
                <a:solidFill>
                  <a:srgbClr val="053285"/>
                </a:solidFill>
                <a:latin typeface="Century Gothic"/>
                <a:ea typeface="Century Gothic"/>
              </a:rPr>
              <a:t>: </a:t>
            </a:r>
            <a:r>
              <a:rPr b="0" lang="en-US" sz="1800" spc="-1" strike="noStrike">
                <a:solidFill>
                  <a:srgbClr val="053285"/>
                </a:solidFill>
                <a:latin typeface="Century Gothic"/>
                <a:ea typeface="Century Gothic"/>
              </a:rPr>
              <a:t>IOOS Catalog discovery (OGC CSW) and access for forecast models in Pioneer Array region</a:t>
            </a:r>
            <a:endParaRPr b="0" lang="en-US" sz="1800" spc="-1" strike="noStrike">
              <a:latin typeface="Arial"/>
            </a:endParaRPr>
          </a:p>
          <a:p>
            <a:pPr marL="457200" indent="-342360">
              <a:lnSpc>
                <a:spcPct val="100000"/>
              </a:lnSpc>
              <a:buClr>
                <a:srgbClr val="053285"/>
              </a:buClr>
              <a:buFont typeface="Century Gothic"/>
              <a:buAutoNum type="arabicPeriod"/>
            </a:pPr>
            <a:r>
              <a:rPr b="1" lang="en-US" sz="1800" spc="-1" strike="noStrike" u="sng">
                <a:solidFill>
                  <a:srgbClr val="0000ff"/>
                </a:solidFill>
                <a:uFillTx/>
                <a:latin typeface="Century Gothic"/>
                <a:ea typeface="Century Gothic"/>
                <a:hlinkClick r:id="rId4"/>
              </a:rPr>
              <a:t>03-gliderdac_erddapy.ipynb</a:t>
            </a:r>
            <a:r>
              <a:rPr b="1" lang="en-US" sz="1800" spc="-1" strike="noStrike">
                <a:solidFill>
                  <a:srgbClr val="053285"/>
                </a:solidFill>
                <a:latin typeface="Century Gothic"/>
                <a:ea typeface="Century Gothic"/>
              </a:rPr>
              <a:t>: </a:t>
            </a:r>
            <a:r>
              <a:rPr b="0" lang="en-US" sz="1800" spc="-1" strike="noStrike">
                <a:solidFill>
                  <a:srgbClr val="053285"/>
                </a:solidFill>
                <a:latin typeface="Century Gothic"/>
                <a:ea typeface="Century Gothic"/>
              </a:rPr>
              <a:t>IOOS Glider DAC ERDDAP discovery and access for glider data in Endurance Array region</a:t>
            </a: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 </a:t>
            </a:r>
            <a:endParaRPr b="0" lang="en-US" sz="1800" spc="-1" strike="noStrike">
              <a:latin typeface="Arial"/>
            </a:endParaRPr>
          </a:p>
          <a:p>
            <a:pPr algn="ctr">
              <a:lnSpc>
                <a:spcPct val="100000"/>
              </a:lnSpc>
            </a:pPr>
            <a:endParaRPr b="0" lang="en-US" sz="18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What is DMAC?</a:t>
            </a:r>
            <a:endParaRPr b="0" lang="en-US" sz="3200" spc="-1" strike="noStrike">
              <a:latin typeface="Arial"/>
            </a:endParaRPr>
          </a:p>
        </p:txBody>
      </p:sp>
      <p:sp>
        <p:nvSpPr>
          <p:cNvPr id="130" name="CustomShape 2"/>
          <p:cNvSpPr/>
          <p:nvPr/>
        </p:nvSpPr>
        <p:spPr>
          <a:xfrm>
            <a:off x="457200" y="6356520"/>
            <a:ext cx="761400" cy="364320"/>
          </a:xfrm>
          <a:prstGeom prst="rect">
            <a:avLst/>
          </a:prstGeom>
          <a:noFill/>
          <a:ln>
            <a:noFill/>
          </a:ln>
        </p:spPr>
        <p:style>
          <a:lnRef idx="0"/>
          <a:fillRef idx="0"/>
          <a:effectRef idx="0"/>
          <a:fontRef idx="minor"/>
        </p:style>
      </p:sp>
      <p:sp>
        <p:nvSpPr>
          <p:cNvPr id="131" name="CustomShape 3"/>
          <p:cNvSpPr/>
          <p:nvPr/>
        </p:nvSpPr>
        <p:spPr>
          <a:xfrm>
            <a:off x="358200" y="675360"/>
            <a:ext cx="8500680" cy="1991520"/>
          </a:xfrm>
          <a:prstGeom prst="rect">
            <a:avLst/>
          </a:prstGeom>
          <a:noFill/>
          <a:ln>
            <a:noFill/>
          </a:ln>
        </p:spPr>
        <p:style>
          <a:lnRef idx="0"/>
          <a:fillRef idx="0"/>
          <a:effectRef idx="0"/>
          <a:fontRef idx="minor"/>
        </p:style>
        <p:txBody>
          <a:bodyPr lIns="90000" rIns="90000" tIns="91440" bIns="91440"/>
          <a:p>
            <a:pPr>
              <a:lnSpc>
                <a:spcPct val="100000"/>
              </a:lnSpc>
            </a:pPr>
            <a:r>
              <a:rPr b="0" lang="en-US" sz="2200" spc="-1" strike="noStrike">
                <a:solidFill>
                  <a:srgbClr val="053285"/>
                </a:solidFill>
                <a:latin typeface="Century Gothic"/>
                <a:ea typeface="Century Gothic"/>
              </a:rPr>
              <a:t>DMAC is the collection of </a:t>
            </a:r>
            <a:r>
              <a:rPr b="0" i="1" lang="en-US" sz="2200" spc="-1" strike="noStrike" u="sng">
                <a:solidFill>
                  <a:srgbClr val="053285"/>
                </a:solidFill>
                <a:uFillTx/>
                <a:latin typeface="Century Gothic"/>
                <a:ea typeface="Century Gothic"/>
              </a:rPr>
              <a:t>people</a:t>
            </a:r>
            <a:r>
              <a:rPr b="0" lang="en-US" sz="2200" spc="-1" strike="noStrike">
                <a:solidFill>
                  <a:srgbClr val="053285"/>
                </a:solidFill>
                <a:latin typeface="Century Gothic"/>
                <a:ea typeface="Century Gothic"/>
              </a:rPr>
              <a:t>, </a:t>
            </a:r>
            <a:r>
              <a:rPr b="0" i="1" lang="en-US" sz="2200" spc="-1" strike="noStrike" u="sng">
                <a:solidFill>
                  <a:srgbClr val="053285"/>
                </a:solidFill>
                <a:uFillTx/>
                <a:latin typeface="Century Gothic"/>
                <a:ea typeface="Century Gothic"/>
              </a:rPr>
              <a:t>process</a:t>
            </a:r>
            <a:r>
              <a:rPr b="0" lang="en-US" sz="2200" spc="-1" strike="noStrike">
                <a:solidFill>
                  <a:srgbClr val="053285"/>
                </a:solidFill>
                <a:latin typeface="Century Gothic"/>
                <a:ea typeface="Century Gothic"/>
              </a:rPr>
              <a:t>, and </a:t>
            </a:r>
            <a:r>
              <a:rPr b="0" i="1" lang="en-US" sz="2200" spc="-1" strike="noStrike" u="sng">
                <a:solidFill>
                  <a:srgbClr val="053285"/>
                </a:solidFill>
                <a:uFillTx/>
                <a:latin typeface="Century Gothic"/>
                <a:ea typeface="Century Gothic"/>
              </a:rPr>
              <a:t>technology </a:t>
            </a:r>
            <a:r>
              <a:rPr b="0" lang="en-US" sz="2200" spc="-1" strike="noStrike">
                <a:solidFill>
                  <a:srgbClr val="053285"/>
                </a:solidFill>
                <a:latin typeface="Century Gothic"/>
                <a:ea typeface="Century Gothic"/>
              </a:rPr>
              <a:t>that enable the dissemination of diverse and distributed data sets using the WWW as the platform.  </a:t>
            </a:r>
            <a:endParaRPr b="0" lang="en-US" sz="2200" spc="-1" strike="noStrike">
              <a:latin typeface="Arial"/>
            </a:endParaRPr>
          </a:p>
          <a:p>
            <a:pPr>
              <a:lnSpc>
                <a:spcPct val="100000"/>
              </a:lnSpc>
            </a:pPr>
            <a:r>
              <a:rPr b="0" lang="en-US" sz="2200" spc="-1" strike="noStrike">
                <a:solidFill>
                  <a:srgbClr val="053285"/>
                </a:solidFill>
                <a:latin typeface="Century Gothic"/>
                <a:ea typeface="Century Gothic"/>
              </a:rPr>
              <a:t>See </a:t>
            </a:r>
            <a:r>
              <a:rPr b="0" lang="en-US" sz="2200" spc="-1" strike="noStrike" u="sng">
                <a:solidFill>
                  <a:srgbClr val="0000ff"/>
                </a:solidFill>
                <a:uFillTx/>
                <a:latin typeface="Century Gothic"/>
                <a:ea typeface="Century Gothic"/>
                <a:hlinkClick r:id="rId1"/>
              </a:rPr>
              <a:t>https://ioos.us</a:t>
            </a:r>
            <a:r>
              <a:rPr b="0" lang="en-US" sz="2200" spc="-1" strike="noStrike">
                <a:solidFill>
                  <a:srgbClr val="053285"/>
                </a:solidFill>
                <a:latin typeface="Century Gothic"/>
                <a:ea typeface="Century Gothic"/>
              </a:rPr>
              <a:t> and </a:t>
            </a:r>
            <a:r>
              <a:rPr b="0" lang="en-US" sz="2200" spc="-1" strike="noStrike" u="sng">
                <a:solidFill>
                  <a:srgbClr val="0000ff"/>
                </a:solidFill>
                <a:uFillTx/>
                <a:latin typeface="Century Gothic"/>
                <a:ea typeface="Century Gothic"/>
                <a:hlinkClick r:id="rId2"/>
              </a:rPr>
              <a:t>https://ioos.noaa.gov/project/dmac/</a:t>
            </a:r>
            <a:r>
              <a:rPr b="0" lang="en-US" sz="2200" spc="-1" strike="noStrike">
                <a:solidFill>
                  <a:srgbClr val="0066ff"/>
                </a:solidFill>
                <a:latin typeface="Century Gothic"/>
                <a:ea typeface="Century Gothic"/>
              </a:rPr>
              <a:t> </a:t>
            </a:r>
            <a:endParaRPr b="0" lang="en-US" sz="2200" spc="-1" strike="noStrike">
              <a:latin typeface="Arial"/>
            </a:endParaRPr>
          </a:p>
          <a:p>
            <a:pPr>
              <a:lnSpc>
                <a:spcPct val="100000"/>
              </a:lnSpc>
            </a:pPr>
            <a:endParaRPr b="0" lang="en-US" sz="2200" spc="-1" strike="noStrike">
              <a:latin typeface="Arial"/>
            </a:endParaRPr>
          </a:p>
          <a:p>
            <a:pPr>
              <a:lnSpc>
                <a:spcPct val="100000"/>
              </a:lnSpc>
            </a:pPr>
            <a:r>
              <a:rPr b="0" lang="en-US" sz="1800" spc="-1" strike="noStrike">
                <a:solidFill>
                  <a:srgbClr val="053285"/>
                </a:solidFill>
                <a:latin typeface="Century Gothic"/>
                <a:ea typeface="Century Gothic"/>
              </a:rPr>
              <a:t>DMAC = Data Management and Communications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132" name="Google Shape;105;p20" descr=""/>
          <p:cNvPicPr/>
          <p:nvPr/>
        </p:nvPicPr>
        <p:blipFill>
          <a:blip r:embed="rId3"/>
          <a:stretch/>
        </p:blipFill>
        <p:spPr>
          <a:xfrm>
            <a:off x="4829040" y="2763360"/>
            <a:ext cx="3877200" cy="3656520"/>
          </a:xfrm>
          <a:prstGeom prst="rect">
            <a:avLst/>
          </a:prstGeom>
          <a:ln w="28440">
            <a:solidFill>
              <a:srgbClr val="999999"/>
            </a:solidFill>
            <a:round/>
          </a:ln>
        </p:spPr>
      </p:pic>
      <p:sp>
        <p:nvSpPr>
          <p:cNvPr id="133" name="CustomShape 4"/>
          <p:cNvSpPr/>
          <p:nvPr/>
        </p:nvSpPr>
        <p:spPr>
          <a:xfrm>
            <a:off x="358200" y="2664000"/>
            <a:ext cx="4222440" cy="385524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IOOS GitHub OS Projects:</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pyoos</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compliance-checker</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notebooks_demos</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ncSOS</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sensorml2iso</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catalog-harvest-registry</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i52N-sos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And more:  </a:t>
            </a:r>
            <a:r>
              <a:rPr b="0" lang="en-US" sz="1800" spc="-1" strike="noStrike" u="sng">
                <a:solidFill>
                  <a:srgbClr val="0000ff"/>
                </a:solidFill>
                <a:uFillTx/>
                <a:latin typeface="Century Gothic"/>
                <a:ea typeface="Century Gothic"/>
                <a:hlinkClick r:id="rId4"/>
              </a:rPr>
              <a:t>https://github.com/ioos/</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IOOS DMAC Data Distribution </a:t>
            </a:r>
            <a:endParaRPr b="0" lang="en-US" sz="3200" spc="-1" strike="noStrike">
              <a:latin typeface="Arial"/>
            </a:endParaRPr>
          </a:p>
        </p:txBody>
      </p:sp>
      <p:sp>
        <p:nvSpPr>
          <p:cNvPr id="135" name="CustomShape 2"/>
          <p:cNvSpPr/>
          <p:nvPr/>
        </p:nvSpPr>
        <p:spPr>
          <a:xfrm>
            <a:off x="457200" y="6356520"/>
            <a:ext cx="761400" cy="364320"/>
          </a:xfrm>
          <a:prstGeom prst="rect">
            <a:avLst/>
          </a:prstGeom>
          <a:noFill/>
          <a:ln>
            <a:noFill/>
          </a:ln>
        </p:spPr>
        <p:style>
          <a:lnRef idx="0"/>
          <a:fillRef idx="0"/>
          <a:effectRef idx="0"/>
          <a:fontRef idx="minor"/>
        </p:style>
      </p:sp>
      <p:pic>
        <p:nvPicPr>
          <p:cNvPr id="136" name="Google Shape;114;p21" descr=""/>
          <p:cNvPicPr/>
          <p:nvPr/>
        </p:nvPicPr>
        <p:blipFill>
          <a:blip r:embed="rId1"/>
          <a:stretch/>
        </p:blipFill>
        <p:spPr>
          <a:xfrm>
            <a:off x="411120" y="1022400"/>
            <a:ext cx="7974360" cy="5690880"/>
          </a:xfrm>
          <a:prstGeom prst="rect">
            <a:avLst/>
          </a:prstGeom>
          <a:ln>
            <a:noFill/>
          </a:ln>
        </p:spPr>
      </p:pic>
      <p:sp>
        <p:nvSpPr>
          <p:cNvPr id="137" name="CustomShape 3"/>
          <p:cNvSpPr/>
          <p:nvPr/>
        </p:nvSpPr>
        <p:spPr>
          <a:xfrm>
            <a:off x="3262680" y="656640"/>
            <a:ext cx="3137760" cy="345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Arial"/>
                <a:ea typeface="DejaVu Sans"/>
              </a:rPr>
              <a:t>A distributed system</a:t>
            </a:r>
            <a:endParaRPr b="0" lang="en-US" sz="1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DMAC Software</a:t>
            </a:r>
            <a:endParaRPr b="0" lang="en-US" sz="3200" spc="-1" strike="noStrike">
              <a:latin typeface="Arial"/>
            </a:endParaRPr>
          </a:p>
        </p:txBody>
      </p:sp>
      <p:sp>
        <p:nvSpPr>
          <p:cNvPr id="139" name="CustomShape 2"/>
          <p:cNvSpPr/>
          <p:nvPr/>
        </p:nvSpPr>
        <p:spPr>
          <a:xfrm>
            <a:off x="457200" y="6356520"/>
            <a:ext cx="761400" cy="364320"/>
          </a:xfrm>
          <a:prstGeom prst="rect">
            <a:avLst/>
          </a:prstGeom>
          <a:noFill/>
          <a:ln>
            <a:noFill/>
          </a:ln>
        </p:spPr>
        <p:style>
          <a:lnRef idx="0"/>
          <a:fillRef idx="0"/>
          <a:effectRef idx="0"/>
          <a:fontRef idx="minor"/>
        </p:style>
      </p:sp>
      <p:sp>
        <p:nvSpPr>
          <p:cNvPr id="140" name="CustomShape 3"/>
          <p:cNvSpPr/>
          <p:nvPr/>
        </p:nvSpPr>
        <p:spPr>
          <a:xfrm>
            <a:off x="171360" y="752760"/>
            <a:ext cx="8904600" cy="5672880"/>
          </a:xfrm>
          <a:prstGeom prst="rect">
            <a:avLst/>
          </a:prstGeom>
          <a:noFill/>
          <a:ln>
            <a:noFill/>
          </a:ln>
        </p:spPr>
        <p:style>
          <a:lnRef idx="0"/>
          <a:fillRef idx="0"/>
          <a:effectRef idx="0"/>
          <a:fontRef idx="minor"/>
        </p:style>
        <p:txBody>
          <a:bodyPr lIns="90000" rIns="90000" tIns="91440" bIns="91440"/>
          <a:p>
            <a:pPr>
              <a:lnSpc>
                <a:spcPct val="100000"/>
              </a:lnSpc>
            </a:pPr>
            <a:r>
              <a:rPr b="1" lang="en-US" sz="1800" spc="-1" strike="noStrike">
                <a:solidFill>
                  <a:srgbClr val="053285"/>
                </a:solidFill>
                <a:latin typeface="Century Gothic"/>
                <a:ea typeface="Century Gothic"/>
              </a:rPr>
              <a:t>THREDDS:</a:t>
            </a:r>
            <a:endParaRPr b="0" lang="en-US" sz="18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Climate &amp; Forecast Conventions (CF) and ACDD- compatible netCDF files</a:t>
            </a:r>
            <a:endParaRPr b="0" lang="en-US" sz="1800" spc="-1" strike="noStrike">
              <a:latin typeface="Arial"/>
            </a:endParaRPr>
          </a:p>
          <a:p>
            <a:pPr lvl="1" marL="9144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CF Discrete Sampling Geometry for observations</a:t>
            </a:r>
            <a:endParaRPr b="0" lang="en-US" sz="1600" spc="-1" strike="noStrike">
              <a:latin typeface="Arial"/>
            </a:endParaRPr>
          </a:p>
          <a:p>
            <a:pPr lvl="1" marL="9144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UGRID (unstructured grid) conventions for forecast model output</a:t>
            </a:r>
            <a:endParaRPr b="0" lang="en-US" sz="1600" spc="-1" strike="noStrike">
              <a:latin typeface="Arial"/>
            </a:endParaRPr>
          </a:p>
          <a:p>
            <a:pPr marL="457200">
              <a:lnSpc>
                <a:spcPct val="100000"/>
              </a:lnSpc>
            </a:pPr>
            <a:endParaRPr b="0" lang="en-US" sz="1600" spc="-1" strike="noStrike">
              <a:latin typeface="Arial"/>
            </a:endParaRPr>
          </a:p>
          <a:p>
            <a:pPr marL="457200" indent="-342360">
              <a:lnSpc>
                <a:spcPct val="100000"/>
              </a:lnSpc>
              <a:buClr>
                <a:srgbClr val="053285"/>
              </a:buClr>
              <a:buFont typeface="Century Gothic"/>
              <a:buChar char="●"/>
            </a:pPr>
            <a:r>
              <a:rPr b="0" lang="en-US" sz="1800" spc="-1" strike="noStrike">
                <a:solidFill>
                  <a:srgbClr val="053285"/>
                </a:solidFill>
                <a:latin typeface="Century Gothic"/>
                <a:ea typeface="Century Gothic"/>
              </a:rPr>
              <a:t>THREDDS Services/Extensions used by IOOS DMAC:</a:t>
            </a:r>
            <a:endParaRPr b="0" lang="en-US" sz="1800" spc="-1" strike="noStrike">
              <a:latin typeface="Arial"/>
            </a:endParaRPr>
          </a:p>
          <a:p>
            <a:pPr lvl="1" marL="914400" indent="-342360">
              <a:lnSpc>
                <a:spcPct val="100000"/>
              </a:lnSpc>
              <a:buClr>
                <a:srgbClr val="053285"/>
              </a:buClr>
              <a:buFont typeface="Century Gothic"/>
              <a:buChar char="○"/>
            </a:pPr>
            <a:r>
              <a:rPr b="1" lang="en-US" sz="1800" spc="-1" strike="noStrike">
                <a:solidFill>
                  <a:srgbClr val="053285"/>
                </a:solidFill>
                <a:latin typeface="Century Gothic"/>
                <a:ea typeface="Century Gothic"/>
              </a:rPr>
              <a:t>ncWMS</a:t>
            </a:r>
            <a:r>
              <a:rPr b="0" lang="en-US" sz="1800" spc="-1" strike="noStrike">
                <a:solidFill>
                  <a:srgbClr val="053285"/>
                </a:solidFill>
                <a:latin typeface="Century Gothic"/>
                <a:ea typeface="Century Gothic"/>
              </a:rPr>
              <a:t>:  </a:t>
            </a:r>
            <a:r>
              <a:rPr b="0" lang="en-US" sz="1600" spc="-1" strike="noStrike">
                <a:solidFill>
                  <a:srgbClr val="053285"/>
                </a:solidFill>
                <a:latin typeface="Century Gothic"/>
                <a:ea typeface="Century Gothic"/>
              </a:rPr>
              <a:t>extends WMS with custom extensions for scientific data</a:t>
            </a:r>
            <a:endParaRPr b="0" lang="en-US" sz="1600" spc="-1" strike="noStrike">
              <a:latin typeface="Arial"/>
            </a:endParaRPr>
          </a:p>
          <a:p>
            <a:pPr lvl="1" marL="9144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GeoServer 2.10+ community module: </a:t>
            </a:r>
            <a:r>
              <a:rPr b="0" lang="en-US" sz="1600" spc="-1" strike="noStrike" u="sng">
                <a:solidFill>
                  <a:srgbClr val="0000ff"/>
                </a:solidFill>
                <a:uFillTx/>
                <a:latin typeface="Century Gothic"/>
                <a:ea typeface="Century Gothic"/>
                <a:hlinkClick r:id="rId1"/>
              </a:rPr>
              <a:t>http://bit.ly/2usZrqM</a:t>
            </a:r>
            <a:r>
              <a:rPr b="0" lang="en-US" sz="1600" spc="-1" strike="noStrike">
                <a:solidFill>
                  <a:srgbClr val="053285"/>
                </a:solidFill>
                <a:latin typeface="Century Gothic"/>
                <a:ea typeface="Century Gothic"/>
              </a:rPr>
              <a:t> implements exts:</a:t>
            </a:r>
            <a:endParaRPr b="0" lang="en-US" sz="1600" spc="-1" strike="noStrike">
              <a:latin typeface="Arial"/>
            </a:endParaRPr>
          </a:p>
          <a:p>
            <a:pPr lvl="2" marL="13716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GetMap enhancements: dynamic color ramps from data statistics and extra parameters, GetTimeSeries operation, GetCaps filtering</a:t>
            </a:r>
            <a:endParaRPr b="0" lang="en-US" sz="1600" spc="-1" strike="noStrike">
              <a:latin typeface="Arial"/>
            </a:endParaRPr>
          </a:p>
          <a:p>
            <a:pPr lvl="1" marL="914400" indent="-342360">
              <a:lnSpc>
                <a:spcPct val="100000"/>
              </a:lnSpc>
              <a:buClr>
                <a:srgbClr val="053285"/>
              </a:buClr>
              <a:buFont typeface="Century Gothic"/>
              <a:buChar char="○"/>
            </a:pPr>
            <a:r>
              <a:rPr b="1" lang="en-US" sz="1800" spc="-1" strike="noStrike">
                <a:solidFill>
                  <a:srgbClr val="053285"/>
                </a:solidFill>
                <a:latin typeface="Century Gothic"/>
                <a:ea typeface="Century Gothic"/>
              </a:rPr>
              <a:t>ncISO</a:t>
            </a:r>
            <a:r>
              <a:rPr b="0" lang="en-US" sz="1800" spc="-1" strike="noStrike">
                <a:solidFill>
                  <a:srgbClr val="053285"/>
                </a:solidFill>
                <a:latin typeface="Century Gothic"/>
                <a:ea typeface="Century Gothic"/>
              </a:rPr>
              <a:t>: </a:t>
            </a:r>
            <a:r>
              <a:rPr b="0" lang="en-US" sz="1600" spc="-1" strike="noStrike">
                <a:solidFill>
                  <a:srgbClr val="053285"/>
                </a:solidFill>
                <a:latin typeface="Century Gothic"/>
                <a:ea typeface="Century Gothic"/>
              </a:rPr>
              <a:t>output ISO 19115-2 XML metadata from CF attribution</a:t>
            </a:r>
            <a:endParaRPr b="0" lang="en-US" sz="1600" spc="-1" strike="noStrike">
              <a:latin typeface="Arial"/>
            </a:endParaRPr>
          </a:p>
          <a:p>
            <a:pPr lvl="1" marL="914400" indent="-342360">
              <a:lnSpc>
                <a:spcPct val="100000"/>
              </a:lnSpc>
              <a:buClr>
                <a:srgbClr val="053285"/>
              </a:buClr>
              <a:buFont typeface="Century Gothic"/>
              <a:buChar char="○"/>
            </a:pPr>
            <a:r>
              <a:rPr b="1" lang="en-US" sz="1800" spc="-1" strike="noStrike">
                <a:solidFill>
                  <a:srgbClr val="053285"/>
                </a:solidFill>
                <a:latin typeface="Century Gothic"/>
                <a:ea typeface="Century Gothic"/>
              </a:rPr>
              <a:t>ncSOS</a:t>
            </a:r>
            <a:r>
              <a:rPr b="0" lang="en-US" sz="1800" spc="-1" strike="noStrike">
                <a:solidFill>
                  <a:srgbClr val="053285"/>
                </a:solidFill>
                <a:latin typeface="Century Gothic"/>
                <a:ea typeface="Century Gothic"/>
              </a:rPr>
              <a:t>:  </a:t>
            </a:r>
            <a:r>
              <a:rPr b="0" lang="en-US" sz="1600" spc="-1" strike="noStrike">
                <a:solidFill>
                  <a:srgbClr val="053285"/>
                </a:solidFill>
                <a:latin typeface="Century Gothic"/>
                <a:ea typeface="Century Gothic"/>
              </a:rPr>
              <a:t>provide IOOS profile compatible SOS service from CF Discrete Sampling Geometry input files - </a:t>
            </a:r>
            <a:r>
              <a:rPr b="0" lang="en-US" sz="1600" spc="-1" strike="noStrike" u="sng">
                <a:solidFill>
                  <a:srgbClr val="0000ff"/>
                </a:solidFill>
                <a:uFillTx/>
                <a:latin typeface="Century Gothic"/>
                <a:ea typeface="Century Gothic"/>
                <a:hlinkClick r:id="rId2"/>
              </a:rPr>
              <a:t>http://bit.ly/2vqvox9</a:t>
            </a:r>
            <a:r>
              <a:rPr b="0" lang="en-US" sz="1600" spc="-1" strike="noStrike">
                <a:solidFill>
                  <a:srgbClr val="053285"/>
                </a:solidFill>
                <a:latin typeface="Century Gothic"/>
                <a:ea typeface="Century Gothic"/>
              </a:rPr>
              <a:t> </a:t>
            </a:r>
            <a:endParaRPr b="0" lang="en-US" sz="1600" spc="-1" strike="noStrike">
              <a:latin typeface="Arial"/>
            </a:endParaRPr>
          </a:p>
          <a:p>
            <a:pPr>
              <a:lnSpc>
                <a:spcPct val="100000"/>
              </a:lnSpc>
            </a:pPr>
            <a:endParaRPr b="0" lang="en-US" sz="1600" spc="-1" strike="noStrike">
              <a:latin typeface="Arial"/>
            </a:endParaRPr>
          </a:p>
          <a:p>
            <a:pPr>
              <a:lnSpc>
                <a:spcPct val="100000"/>
              </a:lnSpc>
            </a:pPr>
            <a:r>
              <a:rPr b="1" lang="en-US" sz="1800" spc="-1" strike="noStrike">
                <a:solidFill>
                  <a:srgbClr val="053285"/>
                </a:solidFill>
                <a:latin typeface="Century Gothic"/>
                <a:ea typeface="Century Gothic"/>
              </a:rPr>
              <a:t>ERDDAP:</a:t>
            </a:r>
            <a:endParaRPr b="0" lang="en-US" sz="1800" spc="-1" strike="noStrike">
              <a:latin typeface="Arial"/>
            </a:endParaRPr>
          </a:p>
          <a:p>
            <a:pPr marL="4572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GridDAP(gridded data), TableDAP (tabular data) - </a:t>
            </a:r>
            <a:r>
              <a:rPr b="0" lang="en-US" sz="1600" spc="-1" strike="noStrike" u="sng">
                <a:solidFill>
                  <a:srgbClr val="0000ff"/>
                </a:solidFill>
                <a:uFillTx/>
                <a:latin typeface="Century Gothic"/>
                <a:ea typeface="Century Gothic"/>
                <a:hlinkClick r:id="rId3"/>
              </a:rPr>
              <a:t>http://bit.ly/2vT3o8o</a:t>
            </a:r>
            <a:r>
              <a:rPr b="0" lang="en-US" sz="1600" spc="-1" strike="noStrike">
                <a:solidFill>
                  <a:srgbClr val="053285"/>
                </a:solidFill>
                <a:latin typeface="Century Gothic"/>
                <a:ea typeface="Century Gothic"/>
              </a:rPr>
              <a:t> </a:t>
            </a:r>
            <a:endParaRPr b="0" lang="en-US" sz="1600" spc="-1" strike="noStrike">
              <a:latin typeface="Arial"/>
            </a:endParaRPr>
          </a:p>
          <a:p>
            <a:pPr marL="4572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RESTful service interface providing translation between many input/output data formats, databases, or data stores</a:t>
            </a:r>
            <a:endParaRPr b="0" lang="en-US" sz="1600" spc="-1" strike="noStrike">
              <a:latin typeface="Arial"/>
            </a:endParaRPr>
          </a:p>
          <a:p>
            <a:pPr>
              <a:lnSpc>
                <a:spcPct val="100000"/>
              </a:lnSpc>
            </a:pPr>
            <a:endParaRPr b="0" lang="en-US" sz="1600" spc="-1" strike="noStrike">
              <a:latin typeface="Arial"/>
            </a:endParaRPr>
          </a:p>
          <a:p>
            <a:pPr>
              <a:lnSpc>
                <a:spcPct val="100000"/>
              </a:lnSpc>
            </a:pPr>
            <a:r>
              <a:rPr b="1" lang="en-US" sz="1800" spc="-1" strike="noStrike">
                <a:solidFill>
                  <a:srgbClr val="053285"/>
                </a:solidFill>
                <a:latin typeface="Century Gothic"/>
                <a:ea typeface="Century Gothic"/>
              </a:rPr>
              <a:t>i52N-SOS:</a:t>
            </a:r>
            <a:endParaRPr b="0" lang="en-US" sz="1800" spc="-1" strike="noStrike">
              <a:latin typeface="Arial"/>
            </a:endParaRPr>
          </a:p>
          <a:p>
            <a:pPr marL="457200" indent="-329400">
              <a:lnSpc>
                <a:spcPct val="100000"/>
              </a:lnSpc>
              <a:buClr>
                <a:srgbClr val="053285"/>
              </a:buClr>
              <a:buFont typeface="Century Gothic"/>
              <a:buChar char="●"/>
            </a:pPr>
            <a:r>
              <a:rPr b="0" lang="en-US" sz="1600" spc="-1" strike="noStrike">
                <a:solidFill>
                  <a:srgbClr val="053285"/>
                </a:solidFill>
                <a:latin typeface="Century Gothic"/>
                <a:ea typeface="Century Gothic"/>
              </a:rPr>
              <a:t>Fork of 52North SOS server meeting IOOS SOS profile requirements</a:t>
            </a:r>
            <a:endParaRPr b="0" lang="en-US" sz="16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IOOS DMAC Data Discovery</a:t>
            </a:r>
            <a:endParaRPr b="0" lang="en-US" sz="3200" spc="-1" strike="noStrike">
              <a:latin typeface="Arial"/>
            </a:endParaRPr>
          </a:p>
        </p:txBody>
      </p:sp>
      <p:sp>
        <p:nvSpPr>
          <p:cNvPr id="142" name="CustomShape 2"/>
          <p:cNvSpPr/>
          <p:nvPr/>
        </p:nvSpPr>
        <p:spPr>
          <a:xfrm>
            <a:off x="457200" y="6356520"/>
            <a:ext cx="761400" cy="364320"/>
          </a:xfrm>
          <a:prstGeom prst="rect">
            <a:avLst/>
          </a:prstGeom>
          <a:noFill/>
          <a:ln>
            <a:noFill/>
          </a:ln>
        </p:spPr>
        <p:style>
          <a:lnRef idx="0"/>
          <a:fillRef idx="0"/>
          <a:effectRef idx="0"/>
          <a:fontRef idx="minor"/>
        </p:style>
      </p:sp>
      <p:sp>
        <p:nvSpPr>
          <p:cNvPr id="143" name="CustomShape 3"/>
          <p:cNvSpPr/>
          <p:nvPr/>
        </p:nvSpPr>
        <p:spPr>
          <a:xfrm>
            <a:off x="358200" y="927360"/>
            <a:ext cx="8500680" cy="5428440"/>
          </a:xfrm>
          <a:prstGeom prst="rect">
            <a:avLst/>
          </a:prstGeom>
          <a:noFill/>
          <a:ln>
            <a:noFill/>
          </a:ln>
        </p:spPr>
        <p:style>
          <a:lnRef idx="0"/>
          <a:fillRef idx="0"/>
          <a:effectRef idx="0"/>
          <a:fontRef idx="minor"/>
        </p:style>
      </p:sp>
      <p:pic>
        <p:nvPicPr>
          <p:cNvPr id="144" name="Google Shape;131;p23" descr=""/>
          <p:cNvPicPr/>
          <p:nvPr/>
        </p:nvPicPr>
        <p:blipFill>
          <a:blip r:embed="rId1"/>
          <a:stretch/>
        </p:blipFill>
        <p:spPr>
          <a:xfrm>
            <a:off x="78120" y="1002960"/>
            <a:ext cx="8991000" cy="5197680"/>
          </a:xfrm>
          <a:prstGeom prst="rect">
            <a:avLst/>
          </a:prstGeom>
          <a:ln>
            <a:noFill/>
          </a:ln>
        </p:spPr>
      </p:pic>
      <p:sp>
        <p:nvSpPr>
          <p:cNvPr id="145" name="CustomShape 4"/>
          <p:cNvSpPr/>
          <p:nvPr/>
        </p:nvSpPr>
        <p:spPr>
          <a:xfrm>
            <a:off x="1966680" y="656640"/>
            <a:ext cx="5896440" cy="345240"/>
          </a:xfrm>
          <a:prstGeom prst="rect">
            <a:avLst/>
          </a:prstGeom>
          <a:noFill/>
          <a:ln>
            <a:noFill/>
          </a:ln>
        </p:spPr>
        <p:style>
          <a:lnRef idx="0"/>
          <a:fillRef idx="0"/>
          <a:effectRef idx="0"/>
          <a:fontRef idx="minor"/>
        </p:style>
        <p:txBody>
          <a:bodyPr lIns="90000" rIns="90000" tIns="45000" bIns="45000"/>
          <a:p>
            <a:pPr>
              <a:lnSpc>
                <a:spcPct val="100000"/>
              </a:lnSpc>
            </a:pPr>
            <a:r>
              <a:rPr b="0" i="1" lang="en-US" sz="1800" spc="-1" strike="noStrike">
                <a:solidFill>
                  <a:srgbClr val="000000"/>
                </a:solidFill>
                <a:latin typeface="Arial"/>
                <a:ea typeface="DejaVu Sans"/>
              </a:rPr>
              <a:t>Metadata</a:t>
            </a:r>
            <a:r>
              <a:rPr b="0" lang="en-US" sz="1800" spc="-1" strike="noStrike">
                <a:solidFill>
                  <a:srgbClr val="000000"/>
                </a:solidFill>
                <a:latin typeface="Arial"/>
                <a:ea typeface="DejaVu Sans"/>
              </a:rPr>
              <a:t> and service endpoint integration and discovery</a:t>
            </a:r>
            <a:endParaRPr b="0" lang="en-US" sz="1800" spc="-1" strike="noStrike">
              <a:latin typeface="Arial"/>
            </a:endParaRPr>
          </a:p>
        </p:txBody>
      </p:sp>
      <p:sp>
        <p:nvSpPr>
          <p:cNvPr id="146" name="CustomShape 5"/>
          <p:cNvSpPr/>
          <p:nvPr/>
        </p:nvSpPr>
        <p:spPr>
          <a:xfrm>
            <a:off x="6949440" y="3951360"/>
            <a:ext cx="1737000" cy="857880"/>
          </a:xfrm>
          <a:prstGeom prst="rect">
            <a:avLst/>
          </a:prstGeom>
          <a:solidFill>
            <a:srgbClr val="cafcfc"/>
          </a:solid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80"/>
                </a:solidFill>
                <a:latin typeface="Arial"/>
              </a:rPr>
              <a:t>Python CSW Client in Jupyter</a:t>
            </a:r>
            <a:endParaRPr b="0" lang="en-US" sz="18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IOOS Catalog and Dataset Discovery</a:t>
            </a:r>
            <a:endParaRPr b="0" lang="en-US" sz="3200" spc="-1" strike="noStrike">
              <a:latin typeface="Arial"/>
            </a:endParaRPr>
          </a:p>
        </p:txBody>
      </p:sp>
      <p:sp>
        <p:nvSpPr>
          <p:cNvPr id="148" name="CustomShape 2"/>
          <p:cNvSpPr/>
          <p:nvPr/>
        </p:nvSpPr>
        <p:spPr>
          <a:xfrm>
            <a:off x="457200" y="6356520"/>
            <a:ext cx="761400" cy="364320"/>
          </a:xfrm>
          <a:prstGeom prst="rect">
            <a:avLst/>
          </a:prstGeom>
          <a:noFill/>
          <a:ln>
            <a:noFill/>
          </a:ln>
        </p:spPr>
        <p:style>
          <a:lnRef idx="0"/>
          <a:fillRef idx="0"/>
          <a:effectRef idx="0"/>
          <a:fontRef idx="minor"/>
        </p:style>
      </p:sp>
      <p:sp>
        <p:nvSpPr>
          <p:cNvPr id="149" name="CustomShape 3"/>
          <p:cNvSpPr/>
          <p:nvPr/>
        </p:nvSpPr>
        <p:spPr>
          <a:xfrm>
            <a:off x="358200" y="927360"/>
            <a:ext cx="8500680" cy="5428440"/>
          </a:xfrm>
          <a:prstGeom prst="rect">
            <a:avLst/>
          </a:prstGeom>
          <a:noFill/>
          <a:ln>
            <a:noFill/>
          </a:ln>
        </p:spPr>
        <p:style>
          <a:lnRef idx="0"/>
          <a:fillRef idx="0"/>
          <a:effectRef idx="0"/>
          <a:fontRef idx="minor"/>
        </p:style>
      </p:sp>
      <p:pic>
        <p:nvPicPr>
          <p:cNvPr id="150" name="Google Shape;614;p101" descr=""/>
          <p:cNvPicPr/>
          <p:nvPr/>
        </p:nvPicPr>
        <p:blipFill>
          <a:blip r:embed="rId1"/>
          <a:stretch/>
        </p:blipFill>
        <p:spPr>
          <a:xfrm>
            <a:off x="357840" y="1155960"/>
            <a:ext cx="5095800" cy="4215960"/>
          </a:xfrm>
          <a:prstGeom prst="rect">
            <a:avLst/>
          </a:prstGeom>
          <a:ln w="19080">
            <a:solidFill>
              <a:schemeClr val="dk2"/>
            </a:solidFill>
            <a:round/>
          </a:ln>
        </p:spPr>
      </p:pic>
      <p:sp>
        <p:nvSpPr>
          <p:cNvPr id="151" name="CustomShape 4"/>
          <p:cNvSpPr/>
          <p:nvPr/>
        </p:nvSpPr>
        <p:spPr>
          <a:xfrm>
            <a:off x="5675760" y="1101600"/>
            <a:ext cx="3234960" cy="5428440"/>
          </a:xfrm>
          <a:prstGeom prst="rect">
            <a:avLst/>
          </a:prstGeom>
          <a:noFill/>
          <a:ln>
            <a:noFill/>
          </a:ln>
        </p:spPr>
        <p:style>
          <a:lnRef idx="0"/>
          <a:fillRef idx="0"/>
          <a:effectRef idx="0"/>
          <a:fontRef idx="minor"/>
        </p:style>
        <p:txBody>
          <a:bodyPr lIns="90000" rIns="90000" tIns="91440" bIns="91440"/>
          <a:p>
            <a:pPr>
              <a:lnSpc>
                <a:spcPct val="100000"/>
              </a:lnSpc>
            </a:pPr>
            <a:r>
              <a:rPr b="0" lang="en-US" sz="1800" spc="-1" strike="noStrike" u="sng">
                <a:solidFill>
                  <a:srgbClr val="0000ff"/>
                </a:solidFill>
                <a:uFillTx/>
                <a:latin typeface="Century Gothic"/>
                <a:ea typeface="Century Gothic"/>
                <a:hlinkClick r:id="rId2"/>
              </a:rPr>
              <a:t>https://data.ioos.us</a:t>
            </a:r>
            <a:r>
              <a:rPr b="0" lang="en-US" sz="1800" spc="-1" strike="noStrike">
                <a:solidFill>
                  <a:srgbClr val="053285"/>
                </a:solidFill>
                <a:latin typeface="Century Gothic"/>
                <a:ea typeface="Century Gothic"/>
              </a:rPr>
              <a:t>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IOOS Catalog is an inventory of IOOS’ data access services and the glue between RA infrastructure and IOOS’ national products.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53285"/>
                </a:solidFill>
                <a:latin typeface="Century Gothic"/>
                <a:ea typeface="Century Gothic"/>
              </a:rPr>
              <a:t>IOOS Catalog is also a tool for end users to discover IOOS data products for their geographic region of interest. </a:t>
            </a:r>
            <a:endParaRPr b="0" lang="en-US" sz="1800" spc="-1" strike="noStrike">
              <a:latin typeface="Arial"/>
            </a:endParaRPr>
          </a:p>
          <a:p>
            <a:pPr>
              <a:lnSpc>
                <a:spcPct val="100000"/>
              </a:lnSpc>
            </a:pPr>
            <a:endParaRPr b="0" lang="en-US" sz="1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3200" spc="-1" strike="noStrike">
                <a:solidFill>
                  <a:srgbClr val="f5f5f5"/>
                </a:solidFill>
                <a:latin typeface="Rockwell"/>
                <a:ea typeface="Rockwell"/>
              </a:rPr>
              <a:t>IOOS Catalog</a:t>
            </a:r>
            <a:endParaRPr b="0" lang="en-US" sz="3200" spc="-1" strike="noStrike">
              <a:latin typeface="Arial"/>
            </a:endParaRPr>
          </a:p>
        </p:txBody>
      </p:sp>
      <p:sp>
        <p:nvSpPr>
          <p:cNvPr id="153" name="CustomShape 2"/>
          <p:cNvSpPr/>
          <p:nvPr/>
        </p:nvSpPr>
        <p:spPr>
          <a:xfrm>
            <a:off x="457200" y="6356520"/>
            <a:ext cx="761400" cy="364320"/>
          </a:xfrm>
          <a:prstGeom prst="rect">
            <a:avLst/>
          </a:prstGeom>
          <a:noFill/>
          <a:ln>
            <a:noFill/>
          </a:ln>
        </p:spPr>
        <p:style>
          <a:lnRef idx="0"/>
          <a:fillRef idx="0"/>
          <a:effectRef idx="0"/>
          <a:fontRef idx="minor"/>
        </p:style>
      </p:sp>
      <p:sp>
        <p:nvSpPr>
          <p:cNvPr id="154" name="CustomShape 3"/>
          <p:cNvSpPr/>
          <p:nvPr/>
        </p:nvSpPr>
        <p:spPr>
          <a:xfrm>
            <a:off x="358200" y="927360"/>
            <a:ext cx="8500680" cy="5428440"/>
          </a:xfrm>
          <a:prstGeom prst="rect">
            <a:avLst/>
          </a:prstGeom>
          <a:noFill/>
          <a:ln>
            <a:noFill/>
          </a:ln>
        </p:spPr>
        <p:style>
          <a:lnRef idx="0"/>
          <a:fillRef idx="0"/>
          <a:effectRef idx="0"/>
          <a:fontRef idx="minor"/>
        </p:style>
      </p:sp>
      <p:pic>
        <p:nvPicPr>
          <p:cNvPr id="155" name="Google Shape;621;p102" descr=""/>
          <p:cNvPicPr/>
          <p:nvPr/>
        </p:nvPicPr>
        <p:blipFill>
          <a:blip r:embed="rId1"/>
          <a:stretch/>
        </p:blipFill>
        <p:spPr>
          <a:xfrm>
            <a:off x="495720" y="830880"/>
            <a:ext cx="8152560" cy="5304240"/>
          </a:xfrm>
          <a:prstGeom prst="rect">
            <a:avLst/>
          </a:prstGeom>
          <a:ln>
            <a:noFill/>
          </a:ln>
        </p:spPr>
      </p:pic>
      <p:sp>
        <p:nvSpPr>
          <p:cNvPr id="156" name="CustomShape 4"/>
          <p:cNvSpPr/>
          <p:nvPr/>
        </p:nvSpPr>
        <p:spPr>
          <a:xfrm>
            <a:off x="541440" y="4480200"/>
            <a:ext cx="1005480" cy="822600"/>
          </a:xfrm>
          <a:prstGeom prst="rect">
            <a:avLst/>
          </a:prstGeom>
          <a:noFill/>
          <a:ln w="29160">
            <a:solidFill>
              <a:srgbClr val="ff3333"/>
            </a:solidFill>
            <a:round/>
          </a:ln>
        </p:spPr>
        <p:style>
          <a:lnRef idx="0"/>
          <a:fillRef idx="0"/>
          <a:effectRef idx="0"/>
          <a:fontRef idx="minor"/>
        </p:style>
      </p:sp>
      <p:sp>
        <p:nvSpPr>
          <p:cNvPr id="157" name="CustomShape 5"/>
          <p:cNvSpPr/>
          <p:nvPr/>
        </p:nvSpPr>
        <p:spPr>
          <a:xfrm>
            <a:off x="1514160" y="4701960"/>
            <a:ext cx="1312920" cy="601920"/>
          </a:xfrm>
          <a:prstGeom prst="rect">
            <a:avLst/>
          </a:prstGeom>
          <a:noFill/>
          <a:ln>
            <a:noFill/>
          </a:ln>
        </p:spPr>
        <p:style>
          <a:lnRef idx="0"/>
          <a:fillRef idx="0"/>
          <a:effectRef idx="0"/>
          <a:fontRef idx="minor"/>
        </p:style>
        <p:txBody>
          <a:bodyPr lIns="90000" rIns="90000" tIns="45000" bIns="45000"/>
          <a:p>
            <a:pPr>
              <a:lnSpc>
                <a:spcPct val="100000"/>
              </a:lnSpc>
            </a:pPr>
            <a:r>
              <a:rPr b="0" i="1" lang="en-US" sz="1200" spc="-1" strike="noStrike">
                <a:solidFill>
                  <a:srgbClr val="ce181e"/>
                </a:solidFill>
                <a:latin typeface="Arial"/>
              </a:rPr>
              <a:t>Functional / thematic DACs (also waves, ...)</a:t>
            </a:r>
            <a:endParaRPr b="0" lang="en-US" sz="12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4320" y="17280"/>
            <a:ext cx="9138960" cy="591480"/>
          </a:xfrm>
          <a:prstGeom prst="rect">
            <a:avLst/>
          </a:prstGeom>
          <a:noFill/>
          <a:ln>
            <a:noFill/>
          </a:ln>
        </p:spPr>
        <p:style>
          <a:lnRef idx="0"/>
          <a:fillRef idx="0"/>
          <a:effectRef idx="0"/>
          <a:fontRef idx="minor"/>
        </p:style>
        <p:txBody>
          <a:bodyPr lIns="90000" rIns="90000" tIns="91440" bIns="91440" anchor="ctr"/>
          <a:p>
            <a:pPr>
              <a:lnSpc>
                <a:spcPct val="100000"/>
              </a:lnSpc>
            </a:pPr>
            <a:r>
              <a:rPr b="0" lang="en-US" sz="2800" spc="-1" strike="noStrike">
                <a:solidFill>
                  <a:srgbClr val="f5f5f5"/>
                </a:solidFill>
                <a:latin typeface="Rockwell"/>
                <a:ea typeface="Rockwell"/>
              </a:rPr>
              <a:t>Data Integration: Regional to National to Global</a:t>
            </a:r>
            <a:endParaRPr b="0" lang="en-US" sz="2800" spc="-1" strike="noStrike">
              <a:latin typeface="Arial"/>
            </a:endParaRPr>
          </a:p>
        </p:txBody>
      </p:sp>
      <p:sp>
        <p:nvSpPr>
          <p:cNvPr id="159" name="CustomShape 2"/>
          <p:cNvSpPr/>
          <p:nvPr/>
        </p:nvSpPr>
        <p:spPr>
          <a:xfrm>
            <a:off x="457200" y="6356520"/>
            <a:ext cx="761400" cy="364320"/>
          </a:xfrm>
          <a:prstGeom prst="rect">
            <a:avLst/>
          </a:prstGeom>
          <a:noFill/>
          <a:ln>
            <a:noFill/>
          </a:ln>
        </p:spPr>
        <p:style>
          <a:lnRef idx="0"/>
          <a:fillRef idx="0"/>
          <a:effectRef idx="0"/>
          <a:fontRef idx="minor"/>
        </p:style>
      </p:sp>
      <p:sp>
        <p:nvSpPr>
          <p:cNvPr id="160" name="CustomShape 3"/>
          <p:cNvSpPr/>
          <p:nvPr/>
        </p:nvSpPr>
        <p:spPr>
          <a:xfrm>
            <a:off x="358200" y="927360"/>
            <a:ext cx="8500680" cy="5428440"/>
          </a:xfrm>
          <a:prstGeom prst="rect">
            <a:avLst/>
          </a:prstGeom>
          <a:noFill/>
          <a:ln>
            <a:noFill/>
          </a:ln>
        </p:spPr>
        <p:style>
          <a:lnRef idx="0"/>
          <a:fillRef idx="0"/>
          <a:effectRef idx="0"/>
          <a:fontRef idx="minor"/>
        </p:style>
      </p:sp>
      <p:pic>
        <p:nvPicPr>
          <p:cNvPr id="161" name="Google Shape;294;p42" descr=""/>
          <p:cNvPicPr/>
          <p:nvPr/>
        </p:nvPicPr>
        <p:blipFill>
          <a:blip r:embed="rId1"/>
          <a:stretch/>
        </p:blipFill>
        <p:spPr>
          <a:xfrm>
            <a:off x="201960" y="770400"/>
            <a:ext cx="8564760" cy="462060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53285"/>
      </a:dk2>
      <a:lt2>
        <a:srgbClr val="eeece1"/>
      </a:lt2>
      <a:accent1>
        <a:srgbClr val="1692b1"/>
      </a:accent1>
      <a:accent2>
        <a:srgbClr val="c0504d"/>
      </a:accent2>
      <a:accent3>
        <a:srgbClr val="9bbb59"/>
      </a:accent3>
      <a:accent4>
        <a:srgbClr val="8064a2"/>
      </a:accent4>
      <a:accent5>
        <a:srgbClr val="5cd6f6"/>
      </a:accent5>
      <a:accent6>
        <a:srgbClr val="f3a53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53285"/>
      </a:dk2>
      <a:lt2>
        <a:srgbClr val="eeece1"/>
      </a:lt2>
      <a:accent1>
        <a:srgbClr val="1692b1"/>
      </a:accent1>
      <a:accent2>
        <a:srgbClr val="c0504d"/>
      </a:accent2>
      <a:accent3>
        <a:srgbClr val="9bbb59"/>
      </a:accent3>
      <a:accent4>
        <a:srgbClr val="8064a2"/>
      </a:accent4>
      <a:accent5>
        <a:srgbClr val="5cd6f6"/>
      </a:accent5>
      <a:accent6>
        <a:srgbClr val="f3a53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53285"/>
      </a:dk2>
      <a:lt2>
        <a:srgbClr val="eeece1"/>
      </a:lt2>
      <a:accent1>
        <a:srgbClr val="1692b1"/>
      </a:accent1>
      <a:accent2>
        <a:srgbClr val="c0504d"/>
      </a:accent2>
      <a:accent3>
        <a:srgbClr val="9bbb59"/>
      </a:accent3>
      <a:accent4>
        <a:srgbClr val="8064a2"/>
      </a:accent4>
      <a:accent5>
        <a:srgbClr val="5cd6f6"/>
      </a:accent5>
      <a:accent6>
        <a:srgbClr val="f3a53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352</TotalTime>
  <Application>LibreOffice/6.0.3.2$Linux_X86_64 LibreOffice_project/8f48d515416608e3a835360314dac7e47fd0b821</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Emilio Mayorga</cp:lastModifiedBy>
  <dcterms:modified xsi:type="dcterms:W3CDTF">2018-08-21T06:24:06Z</dcterms:modified>
  <cp:revision>18</cp:revision>
  <dc:subject/>
  <dc:title/>
</cp:coreProperties>
</file>